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299" r:id="rId3"/>
    <p:sldId id="295" r:id="rId4"/>
    <p:sldId id="308" r:id="rId5"/>
    <p:sldId id="300" r:id="rId6"/>
    <p:sldId id="297" r:id="rId7"/>
    <p:sldId id="296" r:id="rId8"/>
    <p:sldId id="309" r:id="rId9"/>
    <p:sldId id="302" r:id="rId10"/>
    <p:sldId id="270" r:id="rId11"/>
    <p:sldId id="310" r:id="rId12"/>
    <p:sldId id="280" r:id="rId13"/>
    <p:sldId id="303" r:id="rId14"/>
    <p:sldId id="304" r:id="rId15"/>
    <p:sldId id="305" r:id="rId16"/>
    <p:sldId id="306" r:id="rId17"/>
    <p:sldId id="30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94637" autoAdjust="0"/>
  </p:normalViewPr>
  <p:slideViewPr>
    <p:cSldViewPr>
      <p:cViewPr>
        <p:scale>
          <a:sx n="139" d="100"/>
          <a:sy n="139" d="100"/>
        </p:scale>
        <p:origin x="-880" y="-6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Revenues, Gross Margin, and Cash</a:t>
            </a:r>
            <a:r>
              <a:rPr lang="en-US" sz="1400" baseline="0"/>
              <a:t> Flows</a:t>
            </a:r>
            <a:endParaRPr lang="en-US" sz="1400"/>
          </a:p>
        </c:rich>
      </c:tx>
      <c:layout>
        <c:manualLayout>
          <c:xMode val="edge"/>
          <c:yMode val="edge"/>
          <c:x val="0.156232905097389"/>
          <c:y val="0.027027027027027"/>
        </c:manualLayout>
      </c:layout>
      <c:overlay val="0"/>
    </c:title>
    <c:autoTitleDeleted val="0"/>
    <c:plotArea>
      <c:layout>
        <c:manualLayout>
          <c:layoutTarget val="inner"/>
          <c:xMode val="edge"/>
          <c:yMode val="edge"/>
          <c:x val="0.162515563479146"/>
          <c:y val="0.13328893729448"/>
          <c:w val="0.821191662565617"/>
          <c:h val="0.743040685224839"/>
        </c:manualLayout>
      </c:layout>
      <c:lineChart>
        <c:grouping val="standard"/>
        <c:varyColors val="0"/>
        <c:ser>
          <c:idx val="1"/>
          <c:order val="0"/>
          <c:tx>
            <c:v>Gross Margin</c:v>
          </c:tx>
          <c:spPr>
            <a:ln>
              <a:prstDash val="sysDot"/>
            </a:ln>
          </c:spPr>
          <c:marker>
            <c:symbol val="none"/>
          </c:marker>
          <c:val>
            <c:numRef>
              <c:f>(' Capex and Cash Flow'!$H$5,' Capex and Cash Flow'!$L$5,' Capex and Cash Flow'!$P$5,' Capex and Cash Flow'!$T$5:$AF$5)</c:f>
              <c:numCache>
                <c:formatCode>_("$"* #,##0_);_("$"* \(#,##0\);_("$"* "-"??_);_(@_)</c:formatCode>
                <c:ptCount val="16"/>
                <c:pt idx="0">
                  <c:v>0.0</c:v>
                </c:pt>
                <c:pt idx="1">
                  <c:v>9000.0</c:v>
                </c:pt>
                <c:pt idx="2">
                  <c:v>66000.0</c:v>
                </c:pt>
                <c:pt idx="3">
                  <c:v>240000.0</c:v>
                </c:pt>
                <c:pt idx="4">
                  <c:v>450000.0</c:v>
                </c:pt>
                <c:pt idx="5">
                  <c:v>510000.0</c:v>
                </c:pt>
                <c:pt idx="6">
                  <c:v>660000.0</c:v>
                </c:pt>
                <c:pt idx="7">
                  <c:v>810000.0</c:v>
                </c:pt>
                <c:pt idx="8">
                  <c:v>960000.0</c:v>
                </c:pt>
                <c:pt idx="9">
                  <c:v>1.65E6</c:v>
                </c:pt>
                <c:pt idx="10">
                  <c:v>2.4E6</c:v>
                </c:pt>
                <c:pt idx="11">
                  <c:v>3.15E6</c:v>
                </c:pt>
                <c:pt idx="12">
                  <c:v>4.2E6</c:v>
                </c:pt>
                <c:pt idx="13">
                  <c:v>5.1E6</c:v>
                </c:pt>
                <c:pt idx="14">
                  <c:v>7.2E6</c:v>
                </c:pt>
                <c:pt idx="15">
                  <c:v>9.6E6</c:v>
                </c:pt>
              </c:numCache>
            </c:numRef>
          </c:val>
          <c:smooth val="0"/>
        </c:ser>
        <c:ser>
          <c:idx val="2"/>
          <c:order val="1"/>
          <c:tx>
            <c:v>Cash Flows</c:v>
          </c:tx>
          <c:marker>
            <c:symbol val="none"/>
          </c:marker>
          <c:val>
            <c:numRef>
              <c:f>(' Capex and Cash Flow'!$H$9,' Capex and Cash Flow'!$L$9,' Capex and Cash Flow'!$P$9,' Capex and Cash Flow'!$T$9,' Capex and Cash Flow'!$U$9:$AF$9)</c:f>
              <c:numCache>
                <c:formatCode>_("$"* #,##0_);_("$"* \(#,##0\);_("$"* "-"??_);_(@_)</c:formatCode>
                <c:ptCount val="16"/>
                <c:pt idx="0">
                  <c:v>1.70785E6</c:v>
                </c:pt>
                <c:pt idx="1">
                  <c:v>-497712.5</c:v>
                </c:pt>
                <c:pt idx="2">
                  <c:v>-704162.5</c:v>
                </c:pt>
                <c:pt idx="3">
                  <c:v>-732375.0</c:v>
                </c:pt>
                <c:pt idx="4">
                  <c:v>2.344225E6</c:v>
                </c:pt>
                <c:pt idx="5">
                  <c:v>-779075.0</c:v>
                </c:pt>
                <c:pt idx="6">
                  <c:v>-809750.0</c:v>
                </c:pt>
                <c:pt idx="7">
                  <c:v>-896900.0</c:v>
                </c:pt>
                <c:pt idx="8">
                  <c:v>-1.2915625E6</c:v>
                </c:pt>
                <c:pt idx="9">
                  <c:v>-1.2951375E6</c:v>
                </c:pt>
                <c:pt idx="10">
                  <c:v>-710575.0</c:v>
                </c:pt>
                <c:pt idx="11">
                  <c:v>-183875.0</c:v>
                </c:pt>
                <c:pt idx="12">
                  <c:v>174337.5</c:v>
                </c:pt>
                <c:pt idx="13">
                  <c:v>162262.5</c:v>
                </c:pt>
                <c:pt idx="14">
                  <c:v>1.93245E6</c:v>
                </c:pt>
                <c:pt idx="15">
                  <c:v>2.7399E6</c:v>
                </c:pt>
              </c:numCache>
            </c:numRef>
          </c:val>
          <c:smooth val="0"/>
        </c:ser>
        <c:ser>
          <c:idx val="0"/>
          <c:order val="2"/>
          <c:tx>
            <c:v>Revenues</c:v>
          </c:tx>
          <c:spPr>
            <a:ln>
              <a:prstDash val="sysDash"/>
            </a:ln>
          </c:spPr>
          <c:marker>
            <c:symbol val="none"/>
          </c:marker>
          <c:val>
            <c:numRef>
              <c:f>('Sales Plan'!$H$13,'Sales Plan'!$L$13,'Sales Plan'!$P$13,'Sales Plan'!$T$13:$AF$13)</c:f>
              <c:numCache>
                <c:formatCode>_("$"* #,##0_);_("$"* \(#,##0\);_("$"* "-"??_);_(@_)</c:formatCode>
                <c:ptCount val="16"/>
                <c:pt idx="0">
                  <c:v>15000.0</c:v>
                </c:pt>
                <c:pt idx="1">
                  <c:v>110000.0</c:v>
                </c:pt>
                <c:pt idx="2">
                  <c:v>400000.0</c:v>
                </c:pt>
                <c:pt idx="3">
                  <c:v>750000.0</c:v>
                </c:pt>
                <c:pt idx="4">
                  <c:v>850000.0</c:v>
                </c:pt>
                <c:pt idx="5">
                  <c:v>1.1E6</c:v>
                </c:pt>
                <c:pt idx="6">
                  <c:v>1.35E6</c:v>
                </c:pt>
                <c:pt idx="7">
                  <c:v>1.6E6</c:v>
                </c:pt>
                <c:pt idx="8">
                  <c:v>2.75E6</c:v>
                </c:pt>
                <c:pt idx="9">
                  <c:v>4.0E6</c:v>
                </c:pt>
                <c:pt idx="10">
                  <c:v>5.25E6</c:v>
                </c:pt>
                <c:pt idx="11">
                  <c:v>7.0E6</c:v>
                </c:pt>
                <c:pt idx="12">
                  <c:v>8.5E6</c:v>
                </c:pt>
                <c:pt idx="13">
                  <c:v>1.2E7</c:v>
                </c:pt>
                <c:pt idx="14">
                  <c:v>1.6E7</c:v>
                </c:pt>
                <c:pt idx="15">
                  <c:v>2.3E7</c:v>
                </c:pt>
              </c:numCache>
            </c:numRef>
          </c:val>
          <c:smooth val="0"/>
        </c:ser>
        <c:dLbls>
          <c:showLegendKey val="0"/>
          <c:showVal val="0"/>
          <c:showCatName val="0"/>
          <c:showSerName val="0"/>
          <c:showPercent val="0"/>
          <c:showBubbleSize val="0"/>
        </c:dLbls>
        <c:marker val="1"/>
        <c:smooth val="0"/>
        <c:axId val="1865645208"/>
        <c:axId val="1865650728"/>
      </c:lineChart>
      <c:catAx>
        <c:axId val="1865645208"/>
        <c:scaling>
          <c:orientation val="minMax"/>
        </c:scaling>
        <c:delete val="0"/>
        <c:axPos val="b"/>
        <c:title>
          <c:tx>
            <c:rich>
              <a:bodyPr/>
              <a:lstStyle/>
              <a:p>
                <a:pPr>
                  <a:defRPr/>
                </a:pPr>
                <a:r>
                  <a:rPr lang="en-US"/>
                  <a:t>Quaters From Year 1 to Year 4</a:t>
                </a:r>
              </a:p>
            </c:rich>
          </c:tx>
          <c:layout>
            <c:manualLayout>
              <c:xMode val="edge"/>
              <c:yMode val="edge"/>
              <c:x val="0.400766680480729"/>
              <c:y val="0.932432432432432"/>
            </c:manualLayout>
          </c:layout>
          <c:overlay val="0"/>
        </c:title>
        <c:majorTickMark val="none"/>
        <c:minorTickMark val="none"/>
        <c:tickLblPos val="nextTo"/>
        <c:crossAx val="1865650728"/>
        <c:crosses val="autoZero"/>
        <c:auto val="0"/>
        <c:lblAlgn val="ctr"/>
        <c:lblOffset val="100"/>
        <c:noMultiLvlLbl val="0"/>
      </c:catAx>
      <c:valAx>
        <c:axId val="1865650728"/>
        <c:scaling>
          <c:orientation val="minMax"/>
        </c:scaling>
        <c:delete val="0"/>
        <c:axPos val="l"/>
        <c:majorGridlines/>
        <c:numFmt formatCode="_(&quot;$&quot;* #,##0_);_(&quot;$&quot;* \(#,##0\);_(&quot;$&quot;* &quot;-&quot;??_);_(@_)" sourceLinked="1"/>
        <c:majorTickMark val="none"/>
        <c:minorTickMark val="none"/>
        <c:tickLblPos val="nextTo"/>
        <c:spPr>
          <a:ln w="9525">
            <a:noFill/>
          </a:ln>
        </c:spPr>
        <c:crossAx val="186564520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Breakeven</a:t>
            </a:r>
            <a:r>
              <a:rPr lang="en-US" sz="1400" baseline="0" dirty="0"/>
              <a:t> Chart</a:t>
            </a:r>
            <a:endParaRPr lang="en-US" sz="1400" dirty="0"/>
          </a:p>
        </c:rich>
      </c:tx>
      <c:layout>
        <c:manualLayout>
          <c:xMode val="edge"/>
          <c:yMode val="edge"/>
          <c:x val="0.365232939632546"/>
          <c:y val="0.0"/>
        </c:manualLayout>
      </c:layout>
      <c:overlay val="0"/>
    </c:title>
    <c:autoTitleDeleted val="0"/>
    <c:plotArea>
      <c:layout/>
      <c:lineChart>
        <c:grouping val="standard"/>
        <c:varyColors val="0"/>
        <c:ser>
          <c:idx val="0"/>
          <c:order val="0"/>
          <c:tx>
            <c:v>Cummulative</c:v>
          </c:tx>
          <c:marker>
            <c:symbol val="none"/>
          </c:marker>
          <c:val>
            <c:numRef>
              <c:f>('P &amp; L by Qtr'!$H$27,'P &amp; L by Qtr'!$L$27,'P &amp; L by Qtr'!$P$27,'P &amp; L by Qtr'!$T$27:$AF$27)</c:f>
              <c:numCache>
                <c:formatCode>_("$"* #,##0_);_("$"* \(#,##0\);_("$"* "-"??_);_(@_)</c:formatCode>
                <c:ptCount val="16"/>
                <c:pt idx="0">
                  <c:v>-217150.0</c:v>
                </c:pt>
                <c:pt idx="1">
                  <c:v>-587862.5</c:v>
                </c:pt>
                <c:pt idx="2">
                  <c:v>-1.040025E6</c:v>
                </c:pt>
                <c:pt idx="3">
                  <c:v>-1.4964E6</c:v>
                </c:pt>
                <c:pt idx="4">
                  <c:v>-2.026175E6</c:v>
                </c:pt>
                <c:pt idx="5">
                  <c:v>-2.59725E6</c:v>
                </c:pt>
                <c:pt idx="6">
                  <c:v>-3.191E6</c:v>
                </c:pt>
                <c:pt idx="7">
                  <c:v>-3.8799E6</c:v>
                </c:pt>
                <c:pt idx="8">
                  <c:v>-4.3594625E6</c:v>
                </c:pt>
                <c:pt idx="9">
                  <c:v>-4.7986E6</c:v>
                </c:pt>
                <c:pt idx="10">
                  <c:v>-4.693175E6</c:v>
                </c:pt>
                <c:pt idx="11">
                  <c:v>-3.76905E6</c:v>
                </c:pt>
                <c:pt idx="12">
                  <c:v>-2.6007125E6</c:v>
                </c:pt>
                <c:pt idx="13">
                  <c:v>-240450.0</c:v>
                </c:pt>
                <c:pt idx="14">
                  <c:v>4.162E6</c:v>
                </c:pt>
                <c:pt idx="15">
                  <c:v>1.12399E7</c:v>
                </c:pt>
              </c:numCache>
            </c:numRef>
          </c:val>
          <c:smooth val="0"/>
        </c:ser>
        <c:dLbls>
          <c:showLegendKey val="0"/>
          <c:showVal val="0"/>
          <c:showCatName val="0"/>
          <c:showSerName val="0"/>
          <c:showPercent val="0"/>
          <c:showBubbleSize val="0"/>
        </c:dLbls>
        <c:marker val="1"/>
        <c:smooth val="0"/>
        <c:axId val="1865709672"/>
        <c:axId val="1865715240"/>
      </c:lineChart>
      <c:catAx>
        <c:axId val="1865709672"/>
        <c:scaling>
          <c:orientation val="minMax"/>
        </c:scaling>
        <c:delete val="0"/>
        <c:axPos val="b"/>
        <c:title>
          <c:tx>
            <c:rich>
              <a:bodyPr/>
              <a:lstStyle/>
              <a:p>
                <a:pPr>
                  <a:defRPr/>
                </a:pPr>
                <a:r>
                  <a:rPr lang="en-US"/>
                  <a:t>Quarters From</a:t>
                </a:r>
                <a:r>
                  <a:rPr lang="en-US" baseline="0"/>
                  <a:t> Year 1 to Year 4</a:t>
                </a:r>
              </a:p>
            </c:rich>
          </c:tx>
          <c:layout>
            <c:manualLayout>
              <c:xMode val="edge"/>
              <c:yMode val="edge"/>
              <c:x val="0.399931977252843"/>
              <c:y val="0.888888888888889"/>
            </c:manualLayout>
          </c:layout>
          <c:overlay val="0"/>
        </c:title>
        <c:majorTickMark val="out"/>
        <c:minorTickMark val="none"/>
        <c:tickLblPos val="nextTo"/>
        <c:crossAx val="1865715240"/>
        <c:crosses val="autoZero"/>
        <c:auto val="1"/>
        <c:lblAlgn val="ctr"/>
        <c:lblOffset val="100"/>
        <c:noMultiLvlLbl val="0"/>
      </c:catAx>
      <c:valAx>
        <c:axId val="1865715240"/>
        <c:scaling>
          <c:orientation val="minMax"/>
        </c:scaling>
        <c:delete val="0"/>
        <c:axPos val="l"/>
        <c:majorGridlines/>
        <c:numFmt formatCode="_(&quot;$&quot;* #,##0_);_(&quot;$&quot;* \(#,##0\);_(&quot;$&quot;* &quot;-&quot;??_);_(@_)" sourceLinked="1"/>
        <c:majorTickMark val="out"/>
        <c:minorTickMark val="none"/>
        <c:tickLblPos val="nextTo"/>
        <c:crossAx val="1865709672"/>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0.62551</cdr:x>
      <cdr:y>0.7757</cdr:y>
    </cdr:from>
    <cdr:to>
      <cdr:x>0.6992</cdr:x>
      <cdr:y>0.89852</cdr:y>
    </cdr:to>
    <cdr:sp macro="" textlink="">
      <cdr:nvSpPr>
        <cdr:cNvPr id="3" name="Donut 2"/>
        <cdr:cNvSpPr/>
      </cdr:nvSpPr>
      <cdr:spPr>
        <a:xfrm xmlns:a="http://schemas.openxmlformats.org/drawingml/2006/main">
          <a:off x="2859838" y="2127909"/>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dr:relSizeAnchor xmlns:cdr="http://schemas.openxmlformats.org/drawingml/2006/chartDrawing">
    <cdr:from>
      <cdr:x>0.81102</cdr:x>
      <cdr:y>0.61556</cdr:y>
    </cdr:from>
    <cdr:to>
      <cdr:x>0.88471</cdr:x>
      <cdr:y>0.73837</cdr:y>
    </cdr:to>
    <cdr:sp macro="" textlink="">
      <cdr:nvSpPr>
        <cdr:cNvPr id="4" name="Donut 3"/>
        <cdr:cNvSpPr/>
      </cdr:nvSpPr>
      <cdr:spPr>
        <a:xfrm xmlns:a="http://schemas.openxmlformats.org/drawingml/2006/main">
          <a:off x="3707995" y="1688591"/>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tree.st/d/how" TargetMode="External"/><Relationship Id="rId4" Type="http://schemas.openxmlformats.org/officeDocument/2006/relationships/hyperlink" Target="http://www.tree.st/mit" TargetMode="External"/><Relationship Id="rId1" Type="http://schemas.openxmlformats.org/officeDocument/2006/relationships/slideLayout" Target="../slideLayouts/slideLayout2.xml"/><Relationship Id="rId2" Type="http://schemas.openxmlformats.org/officeDocument/2006/relationships/hyperlink" Target="http://www.tree.s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5" name="Rounded Rectangle 4"/>
          <p:cNvSpPr/>
          <p:nvPr/>
        </p:nvSpPr>
        <p:spPr>
          <a:xfrm>
            <a:off x="4267200" y="3581400"/>
            <a:ext cx="28956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smtClean="0">
                <a:solidFill>
                  <a:srgbClr val="008000"/>
                </a:solidFill>
                <a:latin typeface="Sans-serif"/>
                <a:cs typeface="Sans-serif"/>
              </a:rPr>
              <a:t>Tree </a:t>
            </a:r>
            <a:r>
              <a:rPr lang="en-US" sz="6000" b="1" dirty="0" err="1" smtClean="0">
                <a:solidFill>
                  <a:srgbClr val="008000"/>
                </a:solidFill>
                <a:latin typeface="Sans-serif"/>
                <a:cs typeface="Sans-serif"/>
              </a:rPr>
              <a:t>st</a:t>
            </a:r>
            <a:endParaRPr lang="en-US" sz="6000" b="1" dirty="0">
              <a:solidFill>
                <a:srgbClr val="008000"/>
              </a:solidFill>
              <a:latin typeface="Sans-serif"/>
              <a:cs typeface="Sans-serif"/>
            </a:endParaRPr>
          </a:p>
        </p:txBody>
      </p:sp>
      <p:sp>
        <p:nvSpPr>
          <p:cNvPr id="10" name="TextBox 9"/>
          <p:cNvSpPr txBox="1"/>
          <p:nvPr/>
        </p:nvSpPr>
        <p:spPr>
          <a:xfrm>
            <a:off x="533400" y="5436513"/>
            <a:ext cx="4836618" cy="430887"/>
          </a:xfrm>
          <a:prstGeom prst="rect">
            <a:avLst/>
          </a:prstGeom>
          <a:noFill/>
        </p:spPr>
        <p:txBody>
          <a:bodyPr wrap="none" rtlCol="0">
            <a:spAutoFit/>
          </a:bodyPr>
          <a:lstStyle/>
          <a:p>
            <a:r>
              <a:rPr lang="en-US" sz="2200" b="1" dirty="0" smtClean="0">
                <a:solidFill>
                  <a:schemeClr val="bg1"/>
                </a:solidFill>
              </a:rPr>
              <a:t>A social discovery tool for organizations</a:t>
            </a:r>
            <a:endParaRPr lang="en-US" sz="2200" b="1" dirty="0">
              <a:solidFill>
                <a:schemeClr val="bg1"/>
              </a:solidFill>
            </a:endParaRPr>
          </a:p>
        </p:txBody>
      </p:sp>
      <p:pic>
        <p:nvPicPr>
          <p:cNvPr id="11" name="Picture 10"/>
          <p:cNvPicPr>
            <a:picLocks noChangeAspect="1"/>
          </p:cNvPicPr>
          <p:nvPr/>
        </p:nvPicPr>
        <p:blipFill>
          <a:blip r:embed="rId3"/>
          <a:stretch>
            <a:fillRect/>
          </a:stretch>
        </p:blipFill>
        <p:spPr>
          <a:xfrm>
            <a:off x="5982810" y="4343400"/>
            <a:ext cx="304800" cy="304800"/>
          </a:xfrm>
          <a:prstGeom prst="rect">
            <a:avLst/>
          </a:prstGeom>
        </p:spPr>
      </p:pic>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3092396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648200" y="609600"/>
            <a:ext cx="3810000" cy="45720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400" y="609600"/>
            <a:ext cx="3810000" cy="45720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28600" y="2433425"/>
            <a:ext cx="1583937" cy="276999"/>
          </a:xfrm>
          <a:prstGeom prst="rect">
            <a:avLst/>
          </a:prstGeom>
          <a:noFill/>
        </p:spPr>
        <p:txBody>
          <a:bodyPr wrap="none" rtlCol="0">
            <a:spAutoFit/>
          </a:bodyPr>
          <a:lstStyle/>
          <a:p>
            <a:r>
              <a:rPr lang="en-US" sz="1200" b="1" dirty="0" smtClean="0">
                <a:solidFill>
                  <a:schemeClr val="bg1">
                    <a:lumMod val="50000"/>
                  </a:schemeClr>
                </a:solidFill>
              </a:rPr>
              <a:t>POTENTIALLY DIRECT</a:t>
            </a:r>
            <a:endParaRPr lang="en-US" sz="1200" b="1" dirty="0">
              <a:solidFill>
                <a:schemeClr val="bg1">
                  <a:lumMod val="50000"/>
                </a:schemeClr>
              </a:solidFill>
            </a:endParaRPr>
          </a:p>
        </p:txBody>
      </p:sp>
      <p:sp>
        <p:nvSpPr>
          <p:cNvPr id="2" name="TextBox 1"/>
          <p:cNvSpPr txBox="1"/>
          <p:nvPr/>
        </p:nvSpPr>
        <p:spPr>
          <a:xfrm>
            <a:off x="533400" y="2728078"/>
            <a:ext cx="3429000" cy="1107996"/>
          </a:xfrm>
          <a:prstGeom prst="rect">
            <a:avLst/>
          </a:prstGeom>
          <a:noFill/>
        </p:spPr>
        <p:txBody>
          <a:bodyPr wrap="square" rtlCol="0">
            <a:spAutoFit/>
          </a:bodyPr>
          <a:lstStyle/>
          <a:p>
            <a:r>
              <a:rPr lang="en-US" dirty="0" err="1" smtClean="0"/>
              <a:t>Ark.com</a:t>
            </a:r>
            <a:endParaRPr lang="en-US" dirty="0"/>
          </a:p>
          <a:p>
            <a:r>
              <a:rPr lang="en-US" sz="1200" dirty="0" smtClean="0"/>
              <a:t>Consumer social discoverability tool, combines Facebook and LinkedIn data in a search engine</a:t>
            </a:r>
          </a:p>
          <a:p>
            <a:r>
              <a:rPr lang="en-US" sz="1200" dirty="0" smtClean="0"/>
              <a:t>Series A $4M (2011)</a:t>
            </a:r>
            <a:endParaRPr lang="en-US" sz="1200" dirty="0"/>
          </a:p>
          <a:p>
            <a:endParaRPr lang="en-US" sz="1200" dirty="0"/>
          </a:p>
        </p:txBody>
      </p:sp>
      <p:sp>
        <p:nvSpPr>
          <p:cNvPr id="20" name="TextBox 19"/>
          <p:cNvSpPr txBox="1"/>
          <p:nvPr/>
        </p:nvSpPr>
        <p:spPr>
          <a:xfrm>
            <a:off x="533400" y="5184338"/>
            <a:ext cx="3429000" cy="1292662"/>
          </a:xfrm>
          <a:prstGeom prst="rect">
            <a:avLst/>
          </a:prstGeom>
          <a:noFill/>
        </p:spPr>
        <p:txBody>
          <a:bodyPr wrap="square" rtlCol="0">
            <a:spAutoFit/>
          </a:bodyPr>
          <a:lstStyle/>
          <a:p>
            <a:r>
              <a:rPr lang="en-US" dirty="0" err="1" smtClean="0"/>
              <a:t>LinkedIn.com</a:t>
            </a:r>
            <a:endParaRPr lang="en-US" dirty="0"/>
          </a:p>
          <a:p>
            <a:r>
              <a:rPr lang="en-US" sz="1200" dirty="0" smtClean="0"/>
              <a:t>Contains a professional social discoverability feature, monetization requires search engine to have limited usage to most users</a:t>
            </a:r>
          </a:p>
          <a:p>
            <a:endParaRPr lang="en-US" sz="1200" dirty="0"/>
          </a:p>
          <a:p>
            <a:r>
              <a:rPr lang="en-US" sz="1200" dirty="0" smtClean="0"/>
              <a:t>Among others…</a:t>
            </a:r>
          </a:p>
        </p:txBody>
      </p:sp>
      <p:sp>
        <p:nvSpPr>
          <p:cNvPr id="21" name="TextBox 20"/>
          <p:cNvSpPr txBox="1"/>
          <p:nvPr/>
        </p:nvSpPr>
        <p:spPr>
          <a:xfrm>
            <a:off x="258410" y="4920018"/>
            <a:ext cx="787395" cy="276999"/>
          </a:xfrm>
          <a:prstGeom prst="rect">
            <a:avLst/>
          </a:prstGeom>
          <a:noFill/>
        </p:spPr>
        <p:txBody>
          <a:bodyPr wrap="none" rtlCol="0">
            <a:spAutoFit/>
          </a:bodyPr>
          <a:lstStyle/>
          <a:p>
            <a:r>
              <a:rPr lang="en-US" sz="1200" b="1" dirty="0" smtClean="0">
                <a:solidFill>
                  <a:schemeClr val="bg1">
                    <a:lumMod val="50000"/>
                  </a:schemeClr>
                </a:solidFill>
              </a:rPr>
              <a:t>INDIRECT</a:t>
            </a:r>
            <a:endParaRPr lang="en-US" sz="1200" b="1" dirty="0">
              <a:solidFill>
                <a:schemeClr val="bg1">
                  <a:lumMod val="50000"/>
                </a:schemeClr>
              </a:solidFill>
            </a:endParaRPr>
          </a:p>
        </p:txBody>
      </p:sp>
      <p:sp>
        <p:nvSpPr>
          <p:cNvPr id="22" name="TextBox 21"/>
          <p:cNvSpPr txBox="1"/>
          <p:nvPr/>
        </p:nvSpPr>
        <p:spPr>
          <a:xfrm>
            <a:off x="228600" y="1622820"/>
            <a:ext cx="646331" cy="276999"/>
          </a:xfrm>
          <a:prstGeom prst="rect">
            <a:avLst/>
          </a:prstGeom>
          <a:noFill/>
        </p:spPr>
        <p:txBody>
          <a:bodyPr wrap="none" rtlCol="0">
            <a:spAutoFit/>
          </a:bodyPr>
          <a:lstStyle/>
          <a:p>
            <a:r>
              <a:rPr lang="en-US" sz="1200" b="1" dirty="0" smtClean="0">
                <a:solidFill>
                  <a:schemeClr val="bg1">
                    <a:lumMod val="50000"/>
                  </a:schemeClr>
                </a:solidFill>
              </a:rPr>
              <a:t>DIRECT</a:t>
            </a:r>
            <a:endParaRPr lang="en-US" sz="1200" b="1" dirty="0">
              <a:solidFill>
                <a:schemeClr val="bg1">
                  <a:lumMod val="50000"/>
                </a:schemeClr>
              </a:solidFill>
            </a:endParaRPr>
          </a:p>
        </p:txBody>
      </p:sp>
      <p:sp>
        <p:nvSpPr>
          <p:cNvPr id="24" name="TextBox 23"/>
          <p:cNvSpPr txBox="1"/>
          <p:nvPr/>
        </p:nvSpPr>
        <p:spPr>
          <a:xfrm>
            <a:off x="533400" y="1927620"/>
            <a:ext cx="3276600" cy="369332"/>
          </a:xfrm>
          <a:prstGeom prst="rect">
            <a:avLst/>
          </a:prstGeom>
          <a:noFill/>
        </p:spPr>
        <p:txBody>
          <a:bodyPr wrap="square" rtlCol="0">
            <a:spAutoFit/>
          </a:bodyPr>
          <a:lstStyle/>
          <a:p>
            <a:r>
              <a:rPr lang="en-US" dirty="0" smtClean="0"/>
              <a:t>N/A</a:t>
            </a:r>
            <a:endParaRPr lang="en-US" sz="1200" dirty="0"/>
          </a:p>
        </p:txBody>
      </p:sp>
      <p:sp>
        <p:nvSpPr>
          <p:cNvPr id="25" name="TextBox 24"/>
          <p:cNvSpPr txBox="1"/>
          <p:nvPr/>
        </p:nvSpPr>
        <p:spPr>
          <a:xfrm>
            <a:off x="533400" y="3651408"/>
            <a:ext cx="3429000" cy="1200329"/>
          </a:xfrm>
          <a:prstGeom prst="rect">
            <a:avLst/>
          </a:prstGeom>
          <a:noFill/>
        </p:spPr>
        <p:txBody>
          <a:bodyPr wrap="square" rtlCol="0">
            <a:spAutoFit/>
          </a:bodyPr>
          <a:lstStyle/>
          <a:p>
            <a:r>
              <a:rPr lang="en-US" dirty="0" err="1" smtClean="0"/>
              <a:t>Yammer.com</a:t>
            </a:r>
            <a:endParaRPr lang="en-US" dirty="0"/>
          </a:p>
          <a:p>
            <a:r>
              <a:rPr lang="en-US" dirty="0" err="1" smtClean="0"/>
              <a:t>Basecamp.com</a:t>
            </a:r>
            <a:endParaRPr lang="en-US" dirty="0" smtClean="0"/>
          </a:p>
          <a:p>
            <a:r>
              <a:rPr lang="en-US" dirty="0" err="1" smtClean="0"/>
              <a:t>Convo.com</a:t>
            </a:r>
            <a:endParaRPr lang="en-US" dirty="0" smtClean="0"/>
          </a:p>
          <a:p>
            <a:r>
              <a:rPr lang="en-US" dirty="0" err="1" smtClean="0"/>
              <a:t>Kohort.com</a:t>
            </a:r>
            <a:endParaRPr lang="en-US" dirty="0" smtClean="0"/>
          </a:p>
        </p:txBody>
      </p:sp>
      <p:sp>
        <p:nvSpPr>
          <p:cNvPr id="29" name="TextBox 28"/>
          <p:cNvSpPr txBox="1"/>
          <p:nvPr/>
        </p:nvSpPr>
        <p:spPr>
          <a:xfrm>
            <a:off x="582827" y="685800"/>
            <a:ext cx="2922373" cy="769441"/>
          </a:xfrm>
          <a:prstGeom prst="rect">
            <a:avLst/>
          </a:prstGeom>
          <a:noFill/>
          <a:effectLst/>
        </p:spPr>
        <p:txBody>
          <a:bodyPr wrap="square" rtlCol="0">
            <a:spAutoFit/>
          </a:bodyPr>
          <a:lstStyle/>
          <a:p>
            <a:pPr algn="ctr"/>
            <a:r>
              <a:rPr lang="en-US" sz="2000" b="1" dirty="0" smtClean="0">
                <a:solidFill>
                  <a:schemeClr val="bg1"/>
                </a:solidFill>
              </a:rPr>
              <a:t>Competition</a:t>
            </a:r>
          </a:p>
          <a:p>
            <a:pPr algn="ctr"/>
            <a:r>
              <a:rPr lang="en-US" sz="1200" b="1" i="1" dirty="0" smtClean="0">
                <a:solidFill>
                  <a:schemeClr val="bg1"/>
                </a:solidFill>
              </a:rPr>
              <a:t>For professional discoverability only</a:t>
            </a:r>
          </a:p>
          <a:p>
            <a:pPr algn="ctr"/>
            <a:r>
              <a:rPr lang="en-US" sz="1200" b="1" i="1" dirty="0" smtClean="0">
                <a:solidFill>
                  <a:schemeClr val="bg1"/>
                </a:solidFill>
              </a:rPr>
              <a:t>Negligible for other industries</a:t>
            </a:r>
            <a:endParaRPr lang="en-US" sz="1200" b="1" i="1" dirty="0">
              <a:solidFill>
                <a:schemeClr val="bg1"/>
              </a:solidFill>
            </a:endParaRPr>
          </a:p>
        </p:txBody>
      </p:sp>
      <p:sp>
        <p:nvSpPr>
          <p:cNvPr id="31" name="TextBox 30"/>
          <p:cNvSpPr txBox="1"/>
          <p:nvPr/>
        </p:nvSpPr>
        <p:spPr>
          <a:xfrm>
            <a:off x="4876801" y="685800"/>
            <a:ext cx="3352800" cy="892552"/>
          </a:xfrm>
          <a:prstGeom prst="rect">
            <a:avLst/>
          </a:prstGeom>
          <a:noFill/>
          <a:effectLst/>
        </p:spPr>
        <p:txBody>
          <a:bodyPr wrap="square" rtlCol="0">
            <a:spAutoFit/>
          </a:bodyPr>
          <a:lstStyle/>
          <a:p>
            <a:pPr algn="ctr"/>
            <a:r>
              <a:rPr lang="en-US" sz="2000" b="1" dirty="0" smtClean="0">
                <a:solidFill>
                  <a:schemeClr val="bg1"/>
                </a:solidFill>
              </a:rPr>
              <a:t>Monetization, LV, and Scale</a:t>
            </a:r>
          </a:p>
          <a:p>
            <a:pPr algn="ctr"/>
            <a:r>
              <a:rPr lang="en-US" sz="1200" b="1" i="1" dirty="0" smtClean="0">
                <a:solidFill>
                  <a:schemeClr val="bg1"/>
                </a:solidFill>
              </a:rPr>
              <a:t>Appendix A</a:t>
            </a:r>
          </a:p>
          <a:p>
            <a:pPr algn="ctr"/>
            <a:endParaRPr lang="en-US" sz="2000" dirty="0">
              <a:solidFill>
                <a:schemeClr val="bg1"/>
              </a:solidFill>
            </a:endParaRPr>
          </a:p>
        </p:txBody>
      </p:sp>
      <p:sp>
        <p:nvSpPr>
          <p:cNvPr id="38" name="TextBox 37"/>
          <p:cNvSpPr txBox="1"/>
          <p:nvPr/>
        </p:nvSpPr>
        <p:spPr>
          <a:xfrm>
            <a:off x="4724400" y="1737478"/>
            <a:ext cx="1206355" cy="276999"/>
          </a:xfrm>
          <a:prstGeom prst="rect">
            <a:avLst/>
          </a:prstGeom>
          <a:noFill/>
        </p:spPr>
        <p:txBody>
          <a:bodyPr wrap="none" rtlCol="0">
            <a:spAutoFit/>
          </a:bodyPr>
          <a:lstStyle/>
          <a:p>
            <a:r>
              <a:rPr lang="en-US" sz="1200" b="1" dirty="0" smtClean="0">
                <a:solidFill>
                  <a:schemeClr val="bg1">
                    <a:lumMod val="50000"/>
                  </a:schemeClr>
                </a:solidFill>
              </a:rPr>
              <a:t>MONETIZATION</a:t>
            </a:r>
            <a:endParaRPr lang="en-US" sz="1200" b="1" dirty="0">
              <a:solidFill>
                <a:schemeClr val="bg1">
                  <a:lumMod val="50000"/>
                </a:schemeClr>
              </a:solidFill>
            </a:endParaRPr>
          </a:p>
        </p:txBody>
      </p:sp>
      <p:sp>
        <p:nvSpPr>
          <p:cNvPr id="39" name="TextBox 38"/>
          <p:cNvSpPr txBox="1"/>
          <p:nvPr/>
        </p:nvSpPr>
        <p:spPr>
          <a:xfrm>
            <a:off x="5029200" y="2015727"/>
            <a:ext cx="3429000" cy="830997"/>
          </a:xfrm>
          <a:prstGeom prst="rect">
            <a:avLst/>
          </a:prstGeom>
          <a:noFill/>
        </p:spPr>
        <p:txBody>
          <a:bodyPr wrap="square" rtlCol="0">
            <a:spAutoFit/>
          </a:bodyPr>
          <a:lstStyle/>
          <a:p>
            <a:r>
              <a:rPr lang="en-US" sz="1200" dirty="0" smtClean="0"/>
              <a:t>Initially pure-play B2B </a:t>
            </a:r>
            <a:r>
              <a:rPr lang="en-US" sz="1200" dirty="0" err="1" smtClean="0"/>
              <a:t>SaaS</a:t>
            </a:r>
            <a:r>
              <a:rPr lang="en-US" sz="1200" dirty="0" smtClean="0"/>
              <a:t> model, later will add on-premise solution for enterprises, followed by public facing </a:t>
            </a:r>
            <a:r>
              <a:rPr lang="en-US" sz="1200" dirty="0" err="1" smtClean="0"/>
              <a:t>Tree.st</a:t>
            </a:r>
            <a:r>
              <a:rPr lang="en-US" sz="1200" dirty="0" smtClean="0"/>
              <a:t> communities for niche-populations using an advertisement model</a:t>
            </a:r>
            <a:endParaRPr lang="en-US" sz="1200" dirty="0"/>
          </a:p>
        </p:txBody>
      </p:sp>
      <p:sp>
        <p:nvSpPr>
          <p:cNvPr id="40" name="TextBox 39"/>
          <p:cNvSpPr txBox="1"/>
          <p:nvPr/>
        </p:nvSpPr>
        <p:spPr>
          <a:xfrm>
            <a:off x="4724400" y="2975549"/>
            <a:ext cx="1222886" cy="276999"/>
          </a:xfrm>
          <a:prstGeom prst="rect">
            <a:avLst/>
          </a:prstGeom>
          <a:noFill/>
        </p:spPr>
        <p:txBody>
          <a:bodyPr wrap="none" rtlCol="0">
            <a:spAutoFit/>
          </a:bodyPr>
          <a:lstStyle/>
          <a:p>
            <a:r>
              <a:rPr lang="en-US" sz="1200" b="1" dirty="0" smtClean="0">
                <a:solidFill>
                  <a:schemeClr val="bg1">
                    <a:lumMod val="50000"/>
                  </a:schemeClr>
                </a:solidFill>
              </a:rPr>
              <a:t>LIFETIME VALUE</a:t>
            </a:r>
            <a:endParaRPr lang="en-US" sz="1200" b="1" dirty="0">
              <a:solidFill>
                <a:schemeClr val="bg1">
                  <a:lumMod val="50000"/>
                </a:schemeClr>
              </a:solidFill>
            </a:endParaRPr>
          </a:p>
        </p:txBody>
      </p:sp>
      <p:sp>
        <p:nvSpPr>
          <p:cNvPr id="41" name="TextBox 40"/>
          <p:cNvSpPr txBox="1"/>
          <p:nvPr/>
        </p:nvSpPr>
        <p:spPr>
          <a:xfrm>
            <a:off x="5029200" y="3204149"/>
            <a:ext cx="3429000" cy="1200329"/>
          </a:xfrm>
          <a:prstGeom prst="rect">
            <a:avLst/>
          </a:prstGeom>
          <a:noFill/>
        </p:spPr>
        <p:txBody>
          <a:bodyPr wrap="square" rtlCol="0">
            <a:spAutoFit/>
          </a:bodyPr>
          <a:lstStyle/>
          <a:p>
            <a:r>
              <a:rPr lang="en-US" sz="1200" dirty="0" smtClean="0"/>
              <a:t>We expect customer lifetime value to be high since </a:t>
            </a:r>
            <a:r>
              <a:rPr lang="en-US" sz="1200" dirty="0" err="1" smtClean="0"/>
              <a:t>Tree.st</a:t>
            </a:r>
            <a:r>
              <a:rPr lang="en-US" sz="1200" dirty="0" smtClean="0"/>
              <a:t> collects micro-level qualities not available anywhere else. Though customer has data ownership, the </a:t>
            </a:r>
            <a:r>
              <a:rPr lang="en-US" sz="1200" dirty="0" err="1" smtClean="0"/>
              <a:t>Tree.st</a:t>
            </a:r>
            <a:r>
              <a:rPr lang="en-US" sz="1200" dirty="0" smtClean="0"/>
              <a:t> data structure and intellectual property makes it impractical for customer use</a:t>
            </a:r>
            <a:endParaRPr lang="en-US" sz="1200" dirty="0"/>
          </a:p>
        </p:txBody>
      </p:sp>
      <p:sp>
        <p:nvSpPr>
          <p:cNvPr id="42" name="TextBox 41"/>
          <p:cNvSpPr txBox="1"/>
          <p:nvPr/>
        </p:nvSpPr>
        <p:spPr>
          <a:xfrm>
            <a:off x="4724400" y="4487881"/>
            <a:ext cx="572242" cy="276999"/>
          </a:xfrm>
          <a:prstGeom prst="rect">
            <a:avLst/>
          </a:prstGeom>
          <a:noFill/>
        </p:spPr>
        <p:txBody>
          <a:bodyPr wrap="none" rtlCol="0">
            <a:spAutoFit/>
          </a:bodyPr>
          <a:lstStyle/>
          <a:p>
            <a:r>
              <a:rPr lang="en-US" sz="1200" b="1" dirty="0" smtClean="0">
                <a:solidFill>
                  <a:schemeClr val="bg1">
                    <a:lumMod val="50000"/>
                  </a:schemeClr>
                </a:solidFill>
              </a:rPr>
              <a:t>SCALE</a:t>
            </a:r>
            <a:endParaRPr lang="en-US" sz="1200" b="1" dirty="0">
              <a:solidFill>
                <a:schemeClr val="bg1">
                  <a:lumMod val="50000"/>
                </a:schemeClr>
              </a:solidFill>
            </a:endParaRPr>
          </a:p>
        </p:txBody>
      </p:sp>
      <p:sp>
        <p:nvSpPr>
          <p:cNvPr id="43" name="TextBox 42"/>
          <p:cNvSpPr txBox="1"/>
          <p:nvPr/>
        </p:nvSpPr>
        <p:spPr>
          <a:xfrm>
            <a:off x="5029200" y="4792681"/>
            <a:ext cx="3429000" cy="830997"/>
          </a:xfrm>
          <a:prstGeom prst="rect">
            <a:avLst/>
          </a:prstGeom>
          <a:noFill/>
        </p:spPr>
        <p:txBody>
          <a:bodyPr wrap="square" rtlCol="0">
            <a:spAutoFit/>
          </a:bodyPr>
          <a:lstStyle/>
          <a:p>
            <a:r>
              <a:rPr lang="en-US" sz="1200" dirty="0" smtClean="0"/>
              <a:t>Given the decentralized nature of the engineering behind </a:t>
            </a:r>
            <a:r>
              <a:rPr lang="en-US" sz="1200" dirty="0" err="1" smtClean="0"/>
              <a:t>Tree.st</a:t>
            </a:r>
            <a:r>
              <a:rPr lang="en-US" sz="1200" dirty="0" smtClean="0"/>
              <a:t> – scalability is not a problem. Most initial capital will be used for sales and marketing after customer acquisition validation is complete</a:t>
            </a:r>
            <a:endParaRPr lang="en-US" sz="1200" dirty="0"/>
          </a:p>
        </p:txBody>
      </p:sp>
      <p:sp>
        <p:nvSpPr>
          <p:cNvPr id="44"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a:solidFill>
                  <a:schemeClr val="tx1">
                    <a:lumMod val="65000"/>
                    <a:lumOff val="35000"/>
                  </a:schemeClr>
                </a:solidFill>
              </a:rPr>
              <a:t>/ Competition &amp; </a:t>
            </a:r>
            <a:r>
              <a:rPr lang="en-US" sz="2000" b="1" dirty="0" smtClean="0">
                <a:solidFill>
                  <a:schemeClr val="tx1">
                    <a:lumMod val="65000"/>
                    <a:lumOff val="35000"/>
                  </a:schemeClr>
                </a:solidFill>
              </a:rPr>
              <a:t>Monetization</a:t>
            </a:r>
          </a:p>
        </p:txBody>
      </p:sp>
    </p:spTree>
    <p:extLst>
      <p:ext uri="{BB962C8B-B14F-4D97-AF65-F5344CB8AC3E}">
        <p14:creationId xmlns:p14="http://schemas.microsoft.com/office/powerpoint/2010/main" val="2604980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Team</a:t>
            </a:r>
            <a:endParaRPr lang="en-US" sz="2000" b="1" dirty="0">
              <a:solidFill>
                <a:schemeClr val="tx1">
                  <a:lumMod val="65000"/>
                  <a:lumOff val="35000"/>
                </a:schemeClr>
              </a:solidFill>
            </a:endParaRPr>
          </a:p>
        </p:txBody>
      </p:sp>
      <p:pic>
        <p:nvPicPr>
          <p:cNvPr id="2" name="Picture 1"/>
          <p:cNvPicPr>
            <a:picLocks noChangeAspect="1"/>
          </p:cNvPicPr>
          <p:nvPr/>
        </p:nvPicPr>
        <p:blipFill>
          <a:blip r:embed="rId2"/>
          <a:stretch>
            <a:fillRect/>
          </a:stretch>
        </p:blipFill>
        <p:spPr>
          <a:xfrm rot="507408">
            <a:off x="589911" y="801342"/>
            <a:ext cx="1240829" cy="1136599"/>
          </a:xfrm>
          <a:prstGeom prst="rect">
            <a:avLst/>
          </a:prstGeom>
        </p:spPr>
      </p:pic>
      <p:sp>
        <p:nvSpPr>
          <p:cNvPr id="8" name="TextBox 7"/>
          <p:cNvSpPr txBox="1"/>
          <p:nvPr/>
        </p:nvSpPr>
        <p:spPr>
          <a:xfrm rot="224262">
            <a:off x="395649" y="1950312"/>
            <a:ext cx="1676400" cy="323165"/>
          </a:xfrm>
          <a:prstGeom prst="rect">
            <a:avLst/>
          </a:prstGeom>
          <a:noFill/>
          <a:effectLst/>
        </p:spPr>
        <p:txBody>
          <a:bodyPr wrap="square" rtlCol="0">
            <a:spAutoFit/>
          </a:bodyPr>
          <a:lstStyle/>
          <a:p>
            <a:pPr algn="ctr"/>
            <a:r>
              <a:rPr lang="en-US" sz="1500" b="1" dirty="0" smtClean="0"/>
              <a:t>Omid Sadeghpour</a:t>
            </a:r>
          </a:p>
        </p:txBody>
      </p:sp>
      <p:sp>
        <p:nvSpPr>
          <p:cNvPr id="11" name="TextBox 10"/>
          <p:cNvSpPr txBox="1"/>
          <p:nvPr/>
        </p:nvSpPr>
        <p:spPr>
          <a:xfrm rot="224262">
            <a:off x="1920478" y="2106731"/>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Technology</a:t>
            </a:r>
          </a:p>
        </p:txBody>
      </p:sp>
      <p:sp>
        <p:nvSpPr>
          <p:cNvPr id="3" name="TextBox 2"/>
          <p:cNvSpPr txBox="1"/>
          <p:nvPr/>
        </p:nvSpPr>
        <p:spPr>
          <a:xfrm rot="507408">
            <a:off x="1841185" y="873704"/>
            <a:ext cx="2438400" cy="1200329"/>
          </a:xfrm>
          <a:prstGeom prst="rect">
            <a:avLst/>
          </a:prstGeom>
          <a:noFill/>
        </p:spPr>
        <p:txBody>
          <a:bodyPr wrap="square" rtlCol="0">
            <a:spAutoFit/>
          </a:bodyPr>
          <a:lstStyle/>
          <a:p>
            <a:r>
              <a:rPr lang="en-US" sz="1200" dirty="0" smtClean="0"/>
              <a:t>Technical </a:t>
            </a:r>
            <a:r>
              <a:rPr lang="en-US" sz="1200" dirty="0"/>
              <a:t>Lead, Sloan MBA 2013</a:t>
            </a:r>
          </a:p>
          <a:p>
            <a:r>
              <a:rPr lang="en-US" sz="1200" dirty="0"/>
              <a:t>First employee of a startup with $4M Series A, and $22.5M Series B. Brings many years of startup, software development and product development experience.</a:t>
            </a:r>
            <a:r>
              <a:rPr lang="en-US" sz="1200" dirty="0"/>
              <a:t> </a:t>
            </a:r>
            <a:endParaRPr lang="en-US" sz="1200" dirty="0">
              <a:solidFill>
                <a:schemeClr val="tx1">
                  <a:lumMod val="75000"/>
                  <a:lumOff val="25000"/>
                </a:schemeClr>
              </a:solidFill>
            </a:endParaRPr>
          </a:p>
        </p:txBody>
      </p:sp>
      <p:sp>
        <p:nvSpPr>
          <p:cNvPr id="17" name="TextBox 16"/>
          <p:cNvSpPr txBox="1"/>
          <p:nvPr/>
        </p:nvSpPr>
        <p:spPr>
          <a:xfrm rot="462901">
            <a:off x="7447347" y="1804797"/>
            <a:ext cx="1371600" cy="323165"/>
          </a:xfrm>
          <a:prstGeom prst="rect">
            <a:avLst/>
          </a:prstGeom>
          <a:noFill/>
          <a:effectLst/>
        </p:spPr>
        <p:txBody>
          <a:bodyPr wrap="square" rtlCol="0">
            <a:spAutoFit/>
          </a:bodyPr>
          <a:lstStyle/>
          <a:p>
            <a:pPr algn="ctr"/>
            <a:r>
              <a:rPr lang="en-US" sz="1500" b="1" dirty="0" err="1" smtClean="0"/>
              <a:t>Shailesh</a:t>
            </a:r>
            <a:r>
              <a:rPr lang="en-US" sz="1500" b="1" dirty="0" smtClean="0"/>
              <a:t> Mittal</a:t>
            </a:r>
          </a:p>
        </p:txBody>
      </p:sp>
      <p:sp>
        <p:nvSpPr>
          <p:cNvPr id="18" name="TextBox 17"/>
          <p:cNvSpPr txBox="1"/>
          <p:nvPr/>
        </p:nvSpPr>
        <p:spPr>
          <a:xfrm rot="462901">
            <a:off x="6415595" y="1853432"/>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Sales</a:t>
            </a:r>
            <a:endParaRPr lang="en-US" sz="1500" dirty="0" smtClean="0">
              <a:solidFill>
                <a:schemeClr val="bg1">
                  <a:lumMod val="50000"/>
                </a:schemeClr>
              </a:solidFill>
            </a:endParaRPr>
          </a:p>
        </p:txBody>
      </p:sp>
      <p:sp>
        <p:nvSpPr>
          <p:cNvPr id="20" name="TextBox 19"/>
          <p:cNvSpPr txBox="1"/>
          <p:nvPr/>
        </p:nvSpPr>
        <p:spPr>
          <a:xfrm rot="462901">
            <a:off x="4936828" y="713731"/>
            <a:ext cx="2767528" cy="1200329"/>
          </a:xfrm>
          <a:prstGeom prst="rect">
            <a:avLst/>
          </a:prstGeom>
          <a:noFill/>
        </p:spPr>
        <p:txBody>
          <a:bodyPr wrap="square" rtlCol="0">
            <a:spAutoFit/>
          </a:bodyPr>
          <a:lstStyle/>
          <a:p>
            <a:r>
              <a:rPr lang="en-US" sz="1200" dirty="0"/>
              <a:t>Sales Lead, Sloan MBA 2014</a:t>
            </a:r>
          </a:p>
          <a:p>
            <a:r>
              <a:rPr lang="en-US" sz="1200" dirty="0"/>
              <a:t>Engineer; 4yrs corporate banking at </a:t>
            </a:r>
            <a:r>
              <a:rPr lang="en-US" sz="1200" dirty="0" smtClean="0"/>
              <a:t>HSBC. </a:t>
            </a:r>
            <a:r>
              <a:rPr lang="en-US" sz="1200" dirty="0"/>
              <a:t>Co-founder of an investment partnership with former Northwestern professor. Brings </a:t>
            </a:r>
            <a:r>
              <a:rPr lang="en-US" sz="1200" dirty="0" smtClean="0"/>
              <a:t>startup</a:t>
            </a:r>
            <a:r>
              <a:rPr lang="en-US" sz="1200" dirty="0"/>
              <a:t>, sales, and financial experience.</a:t>
            </a:r>
            <a:r>
              <a:rPr lang="en-US" sz="1200" dirty="0"/>
              <a:t> </a:t>
            </a:r>
            <a:endParaRPr lang="en-US" sz="1200" dirty="0">
              <a:solidFill>
                <a:srgbClr val="404040"/>
              </a:solidFill>
            </a:endParaRPr>
          </a:p>
        </p:txBody>
      </p:sp>
      <p:sp>
        <p:nvSpPr>
          <p:cNvPr id="29" name="TextBox 28"/>
          <p:cNvSpPr txBox="1"/>
          <p:nvPr/>
        </p:nvSpPr>
        <p:spPr>
          <a:xfrm rot="21202886">
            <a:off x="4907661" y="5937731"/>
            <a:ext cx="1524000" cy="323165"/>
          </a:xfrm>
          <a:prstGeom prst="rect">
            <a:avLst/>
          </a:prstGeom>
          <a:noFill/>
          <a:effectLst/>
        </p:spPr>
        <p:txBody>
          <a:bodyPr wrap="square" rtlCol="0">
            <a:spAutoFit/>
          </a:bodyPr>
          <a:lstStyle/>
          <a:p>
            <a:pPr algn="ctr"/>
            <a:r>
              <a:rPr lang="en-US" sz="1500" b="1" dirty="0" smtClean="0"/>
              <a:t>Jan </a:t>
            </a:r>
            <a:r>
              <a:rPr lang="en-US" sz="1500" b="1" dirty="0" err="1" smtClean="0"/>
              <a:t>Widmer</a:t>
            </a:r>
            <a:endParaRPr lang="en-US" sz="1500" b="1" dirty="0" smtClean="0"/>
          </a:p>
        </p:txBody>
      </p:sp>
      <p:sp>
        <p:nvSpPr>
          <p:cNvPr id="30" name="TextBox 29"/>
          <p:cNvSpPr txBox="1"/>
          <p:nvPr/>
        </p:nvSpPr>
        <p:spPr>
          <a:xfrm>
            <a:off x="6507860" y="5725550"/>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Legal &amp; Strategy</a:t>
            </a:r>
            <a:endParaRPr lang="en-US" sz="1500" dirty="0" smtClean="0">
              <a:solidFill>
                <a:schemeClr val="bg1">
                  <a:lumMod val="50000"/>
                </a:schemeClr>
              </a:solidFill>
            </a:endParaRPr>
          </a:p>
        </p:txBody>
      </p:sp>
      <p:sp>
        <p:nvSpPr>
          <p:cNvPr id="31" name="TextBox 30"/>
          <p:cNvSpPr txBox="1"/>
          <p:nvPr/>
        </p:nvSpPr>
        <p:spPr>
          <a:xfrm>
            <a:off x="6392576" y="4642787"/>
            <a:ext cx="2362200" cy="1015663"/>
          </a:xfrm>
          <a:prstGeom prst="rect">
            <a:avLst/>
          </a:prstGeom>
          <a:noFill/>
        </p:spPr>
        <p:txBody>
          <a:bodyPr wrap="square" rtlCol="0">
            <a:spAutoFit/>
          </a:bodyPr>
          <a:lstStyle/>
          <a:p>
            <a:r>
              <a:rPr lang="en-US" sz="1200" dirty="0"/>
              <a:t>Legal, Sloan Fellow 2013</a:t>
            </a:r>
          </a:p>
          <a:p>
            <a:r>
              <a:rPr lang="en-US" sz="1200" dirty="0"/>
              <a:t>Lawyer with 10+ years of experience with high-tech startups, great negotiator, and will help the team with all legal topics. </a:t>
            </a:r>
          </a:p>
        </p:txBody>
      </p:sp>
      <p:pic>
        <p:nvPicPr>
          <p:cNvPr id="14" name="Picture 13"/>
          <p:cNvPicPr>
            <a:picLocks noChangeAspect="1"/>
          </p:cNvPicPr>
          <p:nvPr/>
        </p:nvPicPr>
        <p:blipFill>
          <a:blip r:embed="rId3"/>
          <a:stretch>
            <a:fillRect/>
          </a:stretch>
        </p:blipFill>
        <p:spPr>
          <a:xfrm rot="173684">
            <a:off x="7499361" y="487256"/>
            <a:ext cx="1221149" cy="1221149"/>
          </a:xfrm>
          <a:prstGeom prst="rect">
            <a:avLst/>
          </a:prstGeom>
        </p:spPr>
      </p:pic>
      <p:pic>
        <p:nvPicPr>
          <p:cNvPr id="19" name="Picture 18"/>
          <p:cNvPicPr>
            <a:picLocks noChangeAspect="1"/>
          </p:cNvPicPr>
          <p:nvPr/>
        </p:nvPicPr>
        <p:blipFill>
          <a:blip r:embed="rId4"/>
          <a:stretch>
            <a:fillRect/>
          </a:stretch>
        </p:blipFill>
        <p:spPr>
          <a:xfrm rot="978282">
            <a:off x="5087350" y="4801243"/>
            <a:ext cx="1117137" cy="1117137"/>
          </a:xfrm>
          <a:prstGeom prst="rect">
            <a:avLst/>
          </a:prstGeom>
        </p:spPr>
      </p:pic>
      <p:pic>
        <p:nvPicPr>
          <p:cNvPr id="32" name="Picture 31"/>
          <p:cNvPicPr>
            <a:picLocks noChangeAspect="1"/>
          </p:cNvPicPr>
          <p:nvPr/>
        </p:nvPicPr>
        <p:blipFill>
          <a:blip r:embed="rId5"/>
          <a:stretch>
            <a:fillRect/>
          </a:stretch>
        </p:blipFill>
        <p:spPr>
          <a:xfrm rot="5994815">
            <a:off x="8400505" y="912867"/>
            <a:ext cx="304800" cy="304800"/>
          </a:xfrm>
          <a:prstGeom prst="rect">
            <a:avLst/>
          </a:prstGeom>
        </p:spPr>
      </p:pic>
      <p:pic>
        <p:nvPicPr>
          <p:cNvPr id="33" name="Picture 32"/>
          <p:cNvPicPr>
            <a:picLocks noChangeAspect="1"/>
          </p:cNvPicPr>
          <p:nvPr/>
        </p:nvPicPr>
        <p:blipFill>
          <a:blip r:embed="rId5"/>
          <a:stretch>
            <a:fillRect/>
          </a:stretch>
        </p:blipFill>
        <p:spPr>
          <a:xfrm>
            <a:off x="1066800" y="609600"/>
            <a:ext cx="304800" cy="304800"/>
          </a:xfrm>
          <a:prstGeom prst="rect">
            <a:avLst/>
          </a:prstGeom>
        </p:spPr>
      </p:pic>
      <p:pic>
        <p:nvPicPr>
          <p:cNvPr id="34" name="Picture 33"/>
          <p:cNvPicPr>
            <a:picLocks noChangeAspect="1"/>
          </p:cNvPicPr>
          <p:nvPr/>
        </p:nvPicPr>
        <p:blipFill>
          <a:blip r:embed="rId5"/>
          <a:stretch>
            <a:fillRect/>
          </a:stretch>
        </p:blipFill>
        <p:spPr>
          <a:xfrm rot="19042630">
            <a:off x="4976990" y="5238669"/>
            <a:ext cx="304800" cy="304800"/>
          </a:xfrm>
          <a:prstGeom prst="rect">
            <a:avLst/>
          </a:prstGeom>
        </p:spPr>
      </p:pic>
      <p:pic>
        <p:nvPicPr>
          <p:cNvPr id="35" name="Picture 34"/>
          <p:cNvPicPr>
            <a:picLocks noChangeAspect="1"/>
          </p:cNvPicPr>
          <p:nvPr/>
        </p:nvPicPr>
        <p:blipFill>
          <a:blip r:embed="rId5"/>
          <a:stretch>
            <a:fillRect/>
          </a:stretch>
        </p:blipFill>
        <p:spPr>
          <a:xfrm rot="16917971">
            <a:off x="7495887" y="737871"/>
            <a:ext cx="304800" cy="304800"/>
          </a:xfrm>
          <a:prstGeom prst="rect">
            <a:avLst/>
          </a:prstGeom>
        </p:spPr>
      </p:pic>
      <p:sp>
        <p:nvSpPr>
          <p:cNvPr id="21" name="TextBox 20"/>
          <p:cNvSpPr txBox="1"/>
          <p:nvPr/>
        </p:nvSpPr>
        <p:spPr>
          <a:xfrm>
            <a:off x="5880672" y="3704818"/>
            <a:ext cx="1860471" cy="323165"/>
          </a:xfrm>
          <a:prstGeom prst="rect">
            <a:avLst/>
          </a:prstGeom>
          <a:noFill/>
          <a:effectLst/>
        </p:spPr>
        <p:txBody>
          <a:bodyPr wrap="square" rtlCol="0">
            <a:spAutoFit/>
          </a:bodyPr>
          <a:lstStyle/>
          <a:p>
            <a:pPr algn="ctr"/>
            <a:r>
              <a:rPr lang="en-US" sz="1500" b="1" dirty="0" smtClean="0"/>
              <a:t>Alexander Romanov</a:t>
            </a:r>
          </a:p>
        </p:txBody>
      </p:sp>
      <p:sp>
        <p:nvSpPr>
          <p:cNvPr id="23" name="TextBox 22"/>
          <p:cNvSpPr txBox="1"/>
          <p:nvPr/>
        </p:nvSpPr>
        <p:spPr>
          <a:xfrm rot="462901">
            <a:off x="7406194" y="3758433"/>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H@ck3r</a:t>
            </a:r>
          </a:p>
        </p:txBody>
      </p:sp>
      <p:sp>
        <p:nvSpPr>
          <p:cNvPr id="24" name="TextBox 23"/>
          <p:cNvSpPr txBox="1"/>
          <p:nvPr/>
        </p:nvSpPr>
        <p:spPr>
          <a:xfrm rot="306978">
            <a:off x="5934132" y="2717726"/>
            <a:ext cx="3214830" cy="1015663"/>
          </a:xfrm>
          <a:prstGeom prst="rect">
            <a:avLst/>
          </a:prstGeom>
          <a:noFill/>
        </p:spPr>
        <p:txBody>
          <a:bodyPr wrap="square" rtlCol="0">
            <a:spAutoFit/>
          </a:bodyPr>
          <a:lstStyle/>
          <a:p>
            <a:r>
              <a:rPr lang="en-US" sz="1200" dirty="0"/>
              <a:t>Software Development, Sloan LGO MBA 2013</a:t>
            </a:r>
          </a:p>
          <a:p>
            <a:r>
              <a:rPr lang="en-US" sz="1200" dirty="0"/>
              <a:t>Experienced engineer, previously responsible for satellite launch campaigns. Brings large-data software development, and testing and profiling experience.</a:t>
            </a:r>
            <a:r>
              <a:rPr lang="en-US" sz="1200" dirty="0"/>
              <a:t> </a:t>
            </a:r>
            <a:endParaRPr lang="en-US" sz="1200" dirty="0">
              <a:solidFill>
                <a:srgbClr val="404040"/>
              </a:solidFill>
            </a:endParaRPr>
          </a:p>
        </p:txBody>
      </p:sp>
      <p:pic>
        <p:nvPicPr>
          <p:cNvPr id="26" name="Picture 25"/>
          <p:cNvPicPr>
            <a:picLocks noChangeAspect="1"/>
          </p:cNvPicPr>
          <p:nvPr/>
        </p:nvPicPr>
        <p:blipFill>
          <a:blip r:embed="rId5"/>
          <a:stretch>
            <a:fillRect/>
          </a:stretch>
        </p:blipFill>
        <p:spPr>
          <a:xfrm rot="21117377">
            <a:off x="5547889" y="2409703"/>
            <a:ext cx="304800" cy="304800"/>
          </a:xfrm>
          <a:prstGeom prst="rect">
            <a:avLst/>
          </a:prstGeom>
        </p:spPr>
      </p:pic>
      <p:pic>
        <p:nvPicPr>
          <p:cNvPr id="4" name="Picture 3"/>
          <p:cNvPicPr>
            <a:picLocks noChangeAspect="1"/>
          </p:cNvPicPr>
          <p:nvPr/>
        </p:nvPicPr>
        <p:blipFill>
          <a:blip r:embed="rId6"/>
          <a:stretch>
            <a:fillRect/>
          </a:stretch>
        </p:blipFill>
        <p:spPr>
          <a:xfrm>
            <a:off x="4671591" y="2537991"/>
            <a:ext cx="1348209" cy="1348209"/>
          </a:xfrm>
          <a:prstGeom prst="rect">
            <a:avLst/>
          </a:prstGeom>
        </p:spPr>
      </p:pic>
      <p:sp>
        <p:nvSpPr>
          <p:cNvPr id="40" name="TextBox 39"/>
          <p:cNvSpPr txBox="1"/>
          <p:nvPr/>
        </p:nvSpPr>
        <p:spPr>
          <a:xfrm>
            <a:off x="2062299" y="4953000"/>
            <a:ext cx="2738301" cy="1200329"/>
          </a:xfrm>
          <a:prstGeom prst="rect">
            <a:avLst/>
          </a:prstGeom>
          <a:noFill/>
        </p:spPr>
        <p:txBody>
          <a:bodyPr wrap="square" rtlCol="0">
            <a:spAutoFit/>
          </a:bodyPr>
          <a:lstStyle/>
          <a:p>
            <a:r>
              <a:rPr lang="en-US" sz="1200" dirty="0"/>
              <a:t>Sales Lead, Sloan MBA 2014</a:t>
            </a:r>
          </a:p>
          <a:p>
            <a:r>
              <a:rPr lang="en-US" sz="1200" dirty="0"/>
              <a:t>US Army Apache Helicopter Pilot; MIT Dean's Fellow; member of "Military Top 40 Under 40." Great team leader and presenter, will focus on day-to-day operations of the team and sales.</a:t>
            </a:r>
          </a:p>
        </p:txBody>
      </p:sp>
      <p:sp>
        <p:nvSpPr>
          <p:cNvPr id="41" name="TextBox 40"/>
          <p:cNvSpPr txBox="1"/>
          <p:nvPr/>
        </p:nvSpPr>
        <p:spPr>
          <a:xfrm rot="21406207">
            <a:off x="545516" y="6188611"/>
            <a:ext cx="1953137" cy="323165"/>
          </a:xfrm>
          <a:prstGeom prst="rect">
            <a:avLst/>
          </a:prstGeom>
          <a:noFill/>
          <a:effectLst/>
        </p:spPr>
        <p:txBody>
          <a:bodyPr wrap="square" rtlCol="0">
            <a:spAutoFit/>
          </a:bodyPr>
          <a:lstStyle/>
          <a:p>
            <a:pPr algn="ctr"/>
            <a:r>
              <a:rPr lang="en-US" sz="1500" b="1" dirty="0" smtClean="0"/>
              <a:t>Socrates Rosenfeld</a:t>
            </a:r>
          </a:p>
        </p:txBody>
      </p:sp>
      <p:sp>
        <p:nvSpPr>
          <p:cNvPr id="42" name="TextBox 41"/>
          <p:cNvSpPr txBox="1"/>
          <p:nvPr/>
        </p:nvSpPr>
        <p:spPr>
          <a:xfrm rot="191560">
            <a:off x="2065217" y="6245176"/>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Sales</a:t>
            </a:r>
          </a:p>
        </p:txBody>
      </p:sp>
      <p:sp>
        <p:nvSpPr>
          <p:cNvPr id="5" name="Rectangle 4"/>
          <p:cNvSpPr/>
          <p:nvPr/>
        </p:nvSpPr>
        <p:spPr>
          <a:xfrm rot="292928">
            <a:off x="1270913" y="2794914"/>
            <a:ext cx="2819400" cy="1200329"/>
          </a:xfrm>
          <a:prstGeom prst="rect">
            <a:avLst/>
          </a:prstGeom>
        </p:spPr>
        <p:txBody>
          <a:bodyPr wrap="square">
            <a:spAutoFit/>
          </a:bodyPr>
          <a:lstStyle/>
          <a:p>
            <a:r>
              <a:rPr lang="en-US" sz="1200" dirty="0"/>
              <a:t>Bus </a:t>
            </a:r>
            <a:r>
              <a:rPr lang="en-US" sz="1200" dirty="0" err="1"/>
              <a:t>Dev</a:t>
            </a:r>
            <a:r>
              <a:rPr lang="en-US" sz="1200" dirty="0"/>
              <a:t> &amp; Marketing, Sloan MSMS 2013</a:t>
            </a:r>
          </a:p>
          <a:p>
            <a:r>
              <a:rPr lang="en-US" sz="1200" dirty="0"/>
              <a:t>UX expert specializes in Corporate Innovation; lead </a:t>
            </a:r>
            <a:r>
              <a:rPr lang="en-US" sz="1200" dirty="0" err="1"/>
              <a:t>Kickstarter</a:t>
            </a:r>
            <a:r>
              <a:rPr lang="en-US" sz="1200" dirty="0"/>
              <a:t> campaign to $56K+. Builds strong brands, marketing campaigns, and continuous product improvement.</a:t>
            </a:r>
          </a:p>
        </p:txBody>
      </p:sp>
      <p:pic>
        <p:nvPicPr>
          <p:cNvPr id="7" name="Picture 6"/>
          <p:cNvPicPr>
            <a:picLocks noChangeAspect="1"/>
          </p:cNvPicPr>
          <p:nvPr/>
        </p:nvPicPr>
        <p:blipFill>
          <a:blip r:embed="rId7"/>
          <a:stretch>
            <a:fillRect/>
          </a:stretch>
        </p:blipFill>
        <p:spPr>
          <a:xfrm>
            <a:off x="609600" y="4754880"/>
            <a:ext cx="1397000" cy="1397000"/>
          </a:xfrm>
          <a:prstGeom prst="rect">
            <a:avLst/>
          </a:prstGeom>
        </p:spPr>
      </p:pic>
      <p:pic>
        <p:nvPicPr>
          <p:cNvPr id="43" name="Picture 42"/>
          <p:cNvPicPr>
            <a:picLocks noChangeAspect="1"/>
          </p:cNvPicPr>
          <p:nvPr/>
        </p:nvPicPr>
        <p:blipFill>
          <a:blip r:embed="rId5"/>
          <a:stretch>
            <a:fillRect/>
          </a:stretch>
        </p:blipFill>
        <p:spPr>
          <a:xfrm rot="19701617">
            <a:off x="824940" y="5149471"/>
            <a:ext cx="304800" cy="304800"/>
          </a:xfrm>
          <a:prstGeom prst="rect">
            <a:avLst/>
          </a:prstGeom>
        </p:spPr>
      </p:pic>
      <p:pic>
        <p:nvPicPr>
          <p:cNvPr id="12" name="Picture 11"/>
          <p:cNvPicPr>
            <a:picLocks noChangeAspect="1"/>
          </p:cNvPicPr>
          <p:nvPr/>
        </p:nvPicPr>
        <p:blipFill>
          <a:blip r:embed="rId8"/>
          <a:stretch>
            <a:fillRect/>
          </a:stretch>
        </p:blipFill>
        <p:spPr>
          <a:xfrm rot="20926741">
            <a:off x="331113" y="2769514"/>
            <a:ext cx="1168400" cy="1168400"/>
          </a:xfrm>
          <a:prstGeom prst="rect">
            <a:avLst/>
          </a:prstGeom>
        </p:spPr>
      </p:pic>
      <p:sp>
        <p:nvSpPr>
          <p:cNvPr id="44" name="TextBox 43"/>
          <p:cNvSpPr txBox="1"/>
          <p:nvPr/>
        </p:nvSpPr>
        <p:spPr>
          <a:xfrm>
            <a:off x="903185" y="4137532"/>
            <a:ext cx="1860471" cy="323165"/>
          </a:xfrm>
          <a:prstGeom prst="rect">
            <a:avLst/>
          </a:prstGeom>
          <a:noFill/>
          <a:effectLst/>
        </p:spPr>
        <p:txBody>
          <a:bodyPr wrap="square" rtlCol="0">
            <a:spAutoFit/>
          </a:bodyPr>
          <a:lstStyle/>
          <a:p>
            <a:pPr algn="ctr"/>
            <a:r>
              <a:rPr lang="en-US" sz="1500" b="1" dirty="0" smtClean="0"/>
              <a:t>Lucy Zhao</a:t>
            </a:r>
            <a:endParaRPr lang="en-US" sz="1500" b="1" dirty="0" smtClean="0"/>
          </a:p>
        </p:txBody>
      </p:sp>
      <p:sp>
        <p:nvSpPr>
          <p:cNvPr id="45" name="TextBox 44"/>
          <p:cNvSpPr txBox="1"/>
          <p:nvPr/>
        </p:nvSpPr>
        <p:spPr>
          <a:xfrm>
            <a:off x="2428707" y="4191147"/>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Marketing &amp; UX</a:t>
            </a:r>
            <a:endParaRPr lang="en-US" sz="1500" dirty="0" smtClean="0">
              <a:solidFill>
                <a:schemeClr val="bg1">
                  <a:lumMod val="50000"/>
                </a:schemeClr>
              </a:solidFill>
            </a:endParaRPr>
          </a:p>
        </p:txBody>
      </p:sp>
      <p:pic>
        <p:nvPicPr>
          <p:cNvPr id="46" name="Picture 45"/>
          <p:cNvPicPr>
            <a:picLocks noChangeAspect="1"/>
          </p:cNvPicPr>
          <p:nvPr/>
        </p:nvPicPr>
        <p:blipFill>
          <a:blip r:embed="rId5"/>
          <a:stretch>
            <a:fillRect/>
          </a:stretch>
        </p:blipFill>
        <p:spPr>
          <a:xfrm rot="19389653">
            <a:off x="300139" y="2810170"/>
            <a:ext cx="304800" cy="304800"/>
          </a:xfrm>
          <a:prstGeom prst="rect">
            <a:avLst/>
          </a:prstGeom>
        </p:spPr>
      </p:pic>
    </p:spTree>
    <p:extLst>
      <p:ext uri="{BB962C8B-B14F-4D97-AF65-F5344CB8AC3E}">
        <p14:creationId xmlns:p14="http://schemas.microsoft.com/office/powerpoint/2010/main" val="3151350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9" name="Rounded Rectangle 8"/>
          <p:cNvSpPr/>
          <p:nvPr/>
        </p:nvSpPr>
        <p:spPr>
          <a:xfrm>
            <a:off x="3962400" y="2590800"/>
            <a:ext cx="44958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b="1" dirty="0" smtClean="0">
                <a:solidFill>
                  <a:srgbClr val="008000"/>
                </a:solidFill>
                <a:latin typeface="Sans-serif"/>
                <a:cs typeface="Sans-serif"/>
              </a:rPr>
              <a:t>Thank you  </a:t>
            </a:r>
            <a:endParaRPr lang="en-US" sz="6000" b="1" dirty="0">
              <a:solidFill>
                <a:srgbClr val="008000"/>
              </a:solidFill>
              <a:latin typeface="Sans-serif"/>
              <a:cs typeface="Sans-serif"/>
            </a:endParaRPr>
          </a:p>
        </p:txBody>
      </p:sp>
      <p:pic>
        <p:nvPicPr>
          <p:cNvPr id="10" name="Picture 9"/>
          <p:cNvPicPr>
            <a:picLocks noChangeAspect="1"/>
          </p:cNvPicPr>
          <p:nvPr/>
        </p:nvPicPr>
        <p:blipFill>
          <a:blip r:embed="rId3"/>
          <a:stretch>
            <a:fillRect/>
          </a:stretch>
        </p:blipFill>
        <p:spPr>
          <a:xfrm>
            <a:off x="7924800" y="3276600"/>
            <a:ext cx="304800" cy="304800"/>
          </a:xfrm>
          <a:prstGeom prst="rect">
            <a:avLst/>
          </a:prstGeom>
        </p:spPr>
      </p:pic>
      <p:sp>
        <p:nvSpPr>
          <p:cNvPr id="12" name="TextBox 11"/>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189687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A – Data Gathering</a:t>
            </a:r>
            <a:endParaRPr lang="en-US" sz="2000" b="1" dirty="0">
              <a:solidFill>
                <a:schemeClr val="tx1">
                  <a:lumMod val="65000"/>
                  <a:lumOff val="35000"/>
                </a:schemeClr>
              </a:solidFill>
            </a:endParaRPr>
          </a:p>
        </p:txBody>
      </p:sp>
      <p:pic>
        <p:nvPicPr>
          <p:cNvPr id="4" name="Picture 3" descr="Screen Shot 2012-11-17 at 9.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69" y="609600"/>
            <a:ext cx="6780463" cy="4809220"/>
          </a:xfrm>
          <a:prstGeom prst="rect">
            <a:avLst/>
          </a:prstGeom>
        </p:spPr>
      </p:pic>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2" name="Rectangle 1"/>
          <p:cNvSpPr/>
          <p:nvPr/>
        </p:nvSpPr>
        <p:spPr>
          <a:xfrm>
            <a:off x="1143000" y="5562600"/>
            <a:ext cx="6858000" cy="954107"/>
          </a:xfrm>
          <a:prstGeom prst="rect">
            <a:avLst/>
          </a:prstGeom>
        </p:spPr>
        <p:txBody>
          <a:bodyPr wrap="square">
            <a:spAutoFit/>
          </a:bodyPr>
          <a:lstStyle/>
          <a:p>
            <a:r>
              <a:rPr lang="en-US" sz="1400" b="1" dirty="0" smtClean="0">
                <a:solidFill>
                  <a:prstClr val="black">
                    <a:lumMod val="75000"/>
                    <a:lumOff val="25000"/>
                  </a:prstClr>
                </a:solidFill>
              </a:rPr>
              <a:t>Data Gathering </a:t>
            </a:r>
            <a:r>
              <a:rPr lang="en-US" sz="1400" dirty="0" smtClean="0">
                <a:solidFill>
                  <a:prstClr val="black">
                    <a:lumMod val="75000"/>
                    <a:lumOff val="25000"/>
                  </a:prstClr>
                </a:solidFill>
              </a:rPr>
              <a:t>– when members join they are asked community specific questions driven by an underlying decision tree. Members can be incentivized to answer questions by gaining points. Because </a:t>
            </a:r>
            <a:r>
              <a:rPr lang="en-US" sz="1400" dirty="0" err="1" smtClean="0">
                <a:solidFill>
                  <a:srgbClr val="008000"/>
                </a:solidFill>
              </a:rPr>
              <a:t>Tree.st</a:t>
            </a:r>
            <a:r>
              <a:rPr lang="en-US" sz="1400" dirty="0" smtClean="0">
                <a:solidFill>
                  <a:schemeClr val="tx1">
                    <a:lumMod val="85000"/>
                    <a:lumOff val="15000"/>
                  </a:schemeClr>
                </a:solidFill>
              </a:rPr>
              <a:t> </a:t>
            </a:r>
            <a:r>
              <a:rPr lang="en-US" sz="1400" dirty="0" smtClean="0">
                <a:solidFill>
                  <a:schemeClr val="tx1">
                    <a:lumMod val="75000"/>
                    <a:lumOff val="25000"/>
                  </a:schemeClr>
                </a:solidFill>
              </a:rPr>
              <a:t>gathers very specific member details we expect the lifetime value of our customers to be higher than normal</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768241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B – People Finder</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6.20 PM.png"/>
          <p:cNvPicPr>
            <a:picLocks noChangeAspect="1"/>
          </p:cNvPicPr>
          <p:nvPr/>
        </p:nvPicPr>
        <p:blipFill rotWithShape="1">
          <a:blip r:embed="rId2">
            <a:extLst>
              <a:ext uri="{28A0092B-C50C-407E-A947-70E740481C1C}">
                <a14:useLocalDpi xmlns:a14="http://schemas.microsoft.com/office/drawing/2010/main" val="0"/>
              </a:ext>
            </a:extLst>
          </a:blip>
          <a:srcRect t="-1" b="31881"/>
          <a:stretch/>
        </p:blipFill>
        <p:spPr>
          <a:xfrm>
            <a:off x="152400" y="609600"/>
            <a:ext cx="6787407" cy="4762586"/>
          </a:xfrm>
          <a:prstGeom prst="rect">
            <a:avLst/>
          </a:prstGeom>
        </p:spPr>
      </p:pic>
      <p:sp>
        <p:nvSpPr>
          <p:cNvPr id="3" name="Rectangle 2"/>
          <p:cNvSpPr/>
          <p:nvPr/>
        </p:nvSpPr>
        <p:spPr>
          <a:xfrm>
            <a:off x="7086600" y="478335"/>
            <a:ext cx="1905000" cy="5693865"/>
          </a:xfrm>
          <a:prstGeom prst="rect">
            <a:avLst/>
          </a:prstGeom>
        </p:spPr>
        <p:txBody>
          <a:bodyPr wrap="square">
            <a:spAutoFit/>
          </a:bodyPr>
          <a:lstStyle/>
          <a:p>
            <a:r>
              <a:rPr lang="en-US" sz="1400" b="1" dirty="0" smtClean="0">
                <a:solidFill>
                  <a:prstClr val="black">
                    <a:lumMod val="75000"/>
                    <a:lumOff val="25000"/>
                  </a:prstClr>
                </a:solidFill>
              </a:rPr>
              <a:t>Search</a:t>
            </a:r>
            <a:endParaRPr lang="en-US" sz="800" dirty="0">
              <a:solidFill>
                <a:prstClr val="black">
                  <a:lumMod val="75000"/>
                  <a:lumOff val="25000"/>
                </a:prstClr>
              </a:solidFill>
            </a:endParaRPr>
          </a:p>
          <a:p>
            <a:r>
              <a:rPr lang="en-US" sz="1400" dirty="0" smtClean="0">
                <a:solidFill>
                  <a:prstClr val="black">
                    <a:lumMod val="75000"/>
                    <a:lumOff val="25000"/>
                  </a:prstClr>
                </a:solidFill>
              </a:rPr>
              <a:t>Demonstrates a search for a “male” entrepreneur interested in the “software” industry who wants to either “help the world,” “make cash,” or “just learn” about startups by practicing.</a:t>
            </a:r>
          </a:p>
          <a:p>
            <a:endParaRPr lang="en-US" sz="1400" dirty="0">
              <a:solidFill>
                <a:prstClr val="black">
                  <a:lumMod val="75000"/>
                  <a:lumOff val="25000"/>
                </a:prstClr>
              </a:solidFill>
            </a:endParaRPr>
          </a:p>
          <a:p>
            <a:r>
              <a:rPr lang="en-US" sz="1400" b="1" dirty="0" err="1" smtClean="0">
                <a:solidFill>
                  <a:prstClr val="black">
                    <a:lumMod val="75000"/>
                    <a:lumOff val="25000"/>
                  </a:prstClr>
                </a:solidFill>
              </a:rPr>
              <a:t>Gamification</a:t>
            </a:r>
            <a:endParaRPr lang="en-US" sz="1400" b="1" dirty="0" smtClean="0">
              <a:solidFill>
                <a:prstClr val="black">
                  <a:lumMod val="75000"/>
                  <a:lumOff val="25000"/>
                </a:prstClr>
              </a:solidFill>
            </a:endParaRPr>
          </a:p>
          <a:p>
            <a:r>
              <a:rPr lang="en-US" sz="1400" dirty="0" smtClean="0">
                <a:solidFill>
                  <a:prstClr val="black">
                    <a:lumMod val="75000"/>
                    <a:lumOff val="25000"/>
                  </a:prstClr>
                </a:solidFill>
              </a:rPr>
              <a:t>In this community users “gain 10 points” for viewing one another, in another community users might have to “pay 10 points” to view one another. Users can also set custom points based on their schedule and availability to encourage or discourage others from contacting them.</a:t>
            </a:r>
            <a:endParaRPr lang="en-US" sz="800" b="1" dirty="0">
              <a:solidFill>
                <a:srgbClr val="008000"/>
              </a:solidFill>
            </a:endParaRPr>
          </a:p>
        </p:txBody>
      </p:sp>
    </p:spTree>
    <p:extLst>
      <p:ext uri="{BB962C8B-B14F-4D97-AF65-F5344CB8AC3E}">
        <p14:creationId xmlns:p14="http://schemas.microsoft.com/office/powerpoint/2010/main" val="20704426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C – Smart Groups</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3" name="Picture 2" descr="Screen Shot 2012-11-17 at 9.48.24 PM.png"/>
          <p:cNvPicPr>
            <a:picLocks noChangeAspect="1"/>
          </p:cNvPicPr>
          <p:nvPr/>
        </p:nvPicPr>
        <p:blipFill rotWithShape="1">
          <a:blip r:embed="rId2">
            <a:extLst>
              <a:ext uri="{28A0092B-C50C-407E-A947-70E740481C1C}">
                <a14:useLocalDpi xmlns:a14="http://schemas.microsoft.com/office/drawing/2010/main" val="0"/>
              </a:ext>
            </a:extLst>
          </a:blip>
          <a:srcRect t="-1" b="8490"/>
          <a:stretch/>
        </p:blipFill>
        <p:spPr>
          <a:xfrm>
            <a:off x="1173334" y="609600"/>
            <a:ext cx="6797332" cy="4711044"/>
          </a:xfrm>
          <a:prstGeom prst="rect">
            <a:avLst/>
          </a:prstGeom>
        </p:spPr>
      </p:pic>
      <p:sp>
        <p:nvSpPr>
          <p:cNvPr id="5" name="Rectangle 4"/>
          <p:cNvSpPr/>
          <p:nvPr/>
        </p:nvSpPr>
        <p:spPr>
          <a:xfrm>
            <a:off x="1143000" y="5486400"/>
            <a:ext cx="6858000" cy="738664"/>
          </a:xfrm>
          <a:prstGeom prst="rect">
            <a:avLst/>
          </a:prstGeom>
        </p:spPr>
        <p:txBody>
          <a:bodyPr wrap="square">
            <a:spAutoFit/>
          </a:bodyPr>
          <a:lstStyle/>
          <a:p>
            <a:r>
              <a:rPr lang="en-US" sz="1400" b="1" dirty="0" smtClean="0">
                <a:solidFill>
                  <a:prstClr val="black">
                    <a:lumMod val="75000"/>
                    <a:lumOff val="25000"/>
                  </a:prstClr>
                </a:solidFill>
              </a:rPr>
              <a:t>Smart Groups </a:t>
            </a:r>
            <a:r>
              <a:rPr lang="en-US" sz="1400" dirty="0" smtClean="0">
                <a:solidFill>
                  <a:prstClr val="black">
                    <a:lumMod val="75000"/>
                    <a:lumOff val="25000"/>
                  </a:prstClr>
                </a:solidFill>
              </a:rPr>
              <a:t>– community members can create “smart” groups that add new and old members to the group based on how well a user matches the “smart” group’s search criteria. These “smart” groups are great for dynamic and transitory populations</a:t>
            </a:r>
            <a:endParaRPr lang="en-US" sz="1400" dirty="0"/>
          </a:p>
        </p:txBody>
      </p:sp>
    </p:spTree>
    <p:extLst>
      <p:ext uri="{BB962C8B-B14F-4D97-AF65-F5344CB8AC3E}">
        <p14:creationId xmlns:p14="http://schemas.microsoft.com/office/powerpoint/2010/main" val="5939200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D – Shared Feed</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9.39 PM.png"/>
          <p:cNvPicPr>
            <a:picLocks noChangeAspect="1"/>
          </p:cNvPicPr>
          <p:nvPr/>
        </p:nvPicPr>
        <p:blipFill rotWithShape="1">
          <a:blip r:embed="rId2">
            <a:extLst>
              <a:ext uri="{28A0092B-C50C-407E-A947-70E740481C1C}">
                <a14:useLocalDpi xmlns:a14="http://schemas.microsoft.com/office/drawing/2010/main" val="0"/>
              </a:ext>
            </a:extLst>
          </a:blip>
          <a:srcRect b="25186"/>
          <a:stretch/>
        </p:blipFill>
        <p:spPr>
          <a:xfrm>
            <a:off x="1159776" y="609600"/>
            <a:ext cx="6824448" cy="4693064"/>
          </a:xfrm>
          <a:prstGeom prst="rect">
            <a:avLst/>
          </a:prstGeom>
        </p:spPr>
      </p:pic>
      <p:sp>
        <p:nvSpPr>
          <p:cNvPr id="5" name="Rectangle 4"/>
          <p:cNvSpPr/>
          <p:nvPr/>
        </p:nvSpPr>
        <p:spPr>
          <a:xfrm>
            <a:off x="1143000" y="5486400"/>
            <a:ext cx="6858000" cy="954107"/>
          </a:xfrm>
          <a:prstGeom prst="rect">
            <a:avLst/>
          </a:prstGeom>
        </p:spPr>
        <p:txBody>
          <a:bodyPr wrap="square">
            <a:spAutoFit/>
          </a:bodyPr>
          <a:lstStyle/>
          <a:p>
            <a:r>
              <a:rPr lang="en-US" sz="1400" b="1" dirty="0" smtClean="0">
                <a:solidFill>
                  <a:prstClr val="black">
                    <a:lumMod val="75000"/>
                    <a:lumOff val="25000"/>
                  </a:prstClr>
                </a:solidFill>
              </a:rPr>
              <a:t>Communication </a:t>
            </a:r>
            <a:r>
              <a:rPr lang="en-US" sz="1400" dirty="0" smtClean="0">
                <a:solidFill>
                  <a:prstClr val="black">
                    <a:lumMod val="75000"/>
                    <a:lumOff val="25000"/>
                  </a:prstClr>
                </a:solidFill>
              </a:rPr>
              <a:t>– members post messages at the “smart” group level, this keeps conversations relevant and to the point. “Smart” group messages can then be viewed at the community level where all “smart” group messages are combined into a single view uniquely made based on the member’s interest</a:t>
            </a:r>
            <a:endParaRPr lang="en-US" sz="1400" dirty="0"/>
          </a:p>
        </p:txBody>
      </p:sp>
    </p:spTree>
    <p:extLst>
      <p:ext uri="{BB962C8B-B14F-4D97-AF65-F5344CB8AC3E}">
        <p14:creationId xmlns:p14="http://schemas.microsoft.com/office/powerpoint/2010/main" val="28527787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 y="685800"/>
            <a:ext cx="8763000" cy="4648200"/>
          </a:xfrm>
          <a:prstGeom prst="rect">
            <a:avLst/>
          </a:prstGeom>
          <a:gradFill>
            <a:gsLst>
              <a:gs pos="41000">
                <a:schemeClr val="accent1">
                  <a:shade val="93000"/>
                  <a:satMod val="130000"/>
                  <a:alpha val="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76200" y="76200"/>
            <a:ext cx="44958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Appendix E - Financials</a:t>
            </a:r>
            <a:endParaRPr lang="en-US" sz="2000" b="1" dirty="0">
              <a:solidFill>
                <a:schemeClr val="tx1">
                  <a:lumMod val="65000"/>
                  <a:lumOff val="35000"/>
                </a:schemeClr>
              </a:solidFill>
            </a:endParaRPr>
          </a:p>
        </p:txBody>
      </p:sp>
      <p:graphicFrame>
        <p:nvGraphicFramePr>
          <p:cNvPr id="4" name="Chart 3" title="Revenues, Gross Margin, and Cash Flows"/>
          <p:cNvGraphicFramePr/>
          <p:nvPr>
            <p:extLst>
              <p:ext uri="{D42A27DB-BD31-4B8C-83A1-F6EECF244321}">
                <p14:modId xmlns:p14="http://schemas.microsoft.com/office/powerpoint/2010/main" val="1675656352"/>
              </p:ext>
            </p:extLst>
          </p:nvPr>
        </p:nvGraphicFramePr>
        <p:xfrm>
          <a:off x="4572000" y="3505200"/>
          <a:ext cx="43434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46079147"/>
              </p:ext>
            </p:extLst>
          </p:nvPr>
        </p:nvGraphicFramePr>
        <p:xfrm>
          <a:off x="76200"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685800" y="914400"/>
            <a:ext cx="7848600" cy="2015936"/>
          </a:xfrm>
          <a:prstGeom prst="rect">
            <a:avLst/>
          </a:prstGeom>
          <a:noFill/>
        </p:spPr>
        <p:txBody>
          <a:bodyPr wrap="square" rtlCol="0">
            <a:spAutoFit/>
          </a:bodyPr>
          <a:lstStyle/>
          <a:p>
            <a:r>
              <a:rPr lang="en-US" sz="2500" dirty="0" smtClean="0"/>
              <a:t>With two product tiers (</a:t>
            </a:r>
            <a:r>
              <a:rPr lang="en-US" sz="2500" dirty="0" err="1" smtClean="0"/>
              <a:t>SaaS</a:t>
            </a:r>
            <a:r>
              <a:rPr lang="en-US" sz="2500" dirty="0" smtClean="0"/>
              <a:t> &amp; Enterprise in-location) we will breakeven in 14 quarters (3.5 years). We expect to spend capital early on in marketing and sales. Given our projections, </a:t>
            </a:r>
            <a:r>
              <a:rPr lang="en-US" sz="2500" dirty="0" err="1" smtClean="0"/>
              <a:t>Tree.st</a:t>
            </a:r>
            <a:r>
              <a:rPr lang="en-US" sz="2500" dirty="0" smtClean="0"/>
              <a:t> will have early stage financials similar to LinkedIn and Microsoft</a:t>
            </a:r>
          </a:p>
        </p:txBody>
      </p:sp>
      <p:sp>
        <p:nvSpPr>
          <p:cNvPr id="9" name="TextBox 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67467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95800" y="1606143"/>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1. Why </a:t>
            </a:r>
            <a:r>
              <a:rPr lang="en-US" sz="1400" b="1" dirty="0">
                <a:solidFill>
                  <a:schemeClr val="tx1">
                    <a:lumMod val="65000"/>
                    <a:lumOff val="35000"/>
                  </a:schemeClr>
                </a:solidFill>
              </a:rPr>
              <a:t>Social Discovery?</a:t>
            </a:r>
          </a:p>
        </p:txBody>
      </p:sp>
      <p:sp>
        <p:nvSpPr>
          <p:cNvPr id="2" name="TextBox 1"/>
          <p:cNvSpPr txBox="1"/>
          <p:nvPr/>
        </p:nvSpPr>
        <p:spPr>
          <a:xfrm>
            <a:off x="533400" y="0"/>
            <a:ext cx="7696200" cy="1323439"/>
          </a:xfrm>
          <a:prstGeom prst="rect">
            <a:avLst/>
          </a:prstGeom>
          <a:noFill/>
        </p:spPr>
        <p:txBody>
          <a:bodyPr wrap="square" rtlCol="0">
            <a:spAutoFit/>
          </a:bodyPr>
          <a:lstStyle/>
          <a:p>
            <a:r>
              <a:rPr lang="en-US" sz="8000" dirty="0" smtClean="0">
                <a:solidFill>
                  <a:schemeClr val="bg1">
                    <a:lumMod val="75000"/>
                  </a:schemeClr>
                </a:solidFill>
              </a:rPr>
              <a:t>Contents</a:t>
            </a:r>
            <a:endParaRPr lang="en-US" sz="8000" dirty="0">
              <a:solidFill>
                <a:schemeClr val="bg1">
                  <a:lumMod val="75000"/>
                </a:schemeClr>
              </a:solidFill>
            </a:endParaRPr>
          </a:p>
        </p:txBody>
      </p:sp>
      <p:sp>
        <p:nvSpPr>
          <p:cNvPr id="4" name="Rectangle 3"/>
          <p:cNvSpPr/>
          <p:nvPr/>
        </p:nvSpPr>
        <p:spPr>
          <a:xfrm>
            <a:off x="4495800" y="21336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2. Problem </a:t>
            </a:r>
            <a:r>
              <a:rPr lang="en-US" sz="1400" b="1" dirty="0">
                <a:solidFill>
                  <a:schemeClr val="tx1">
                    <a:lumMod val="65000"/>
                    <a:lumOff val="35000"/>
                  </a:schemeClr>
                </a:solidFill>
              </a:rPr>
              <a:t>Summary</a:t>
            </a:r>
          </a:p>
        </p:txBody>
      </p:sp>
      <p:sp>
        <p:nvSpPr>
          <p:cNvPr id="6" name="Rectangle 5"/>
          <p:cNvSpPr/>
          <p:nvPr/>
        </p:nvSpPr>
        <p:spPr>
          <a:xfrm>
            <a:off x="4495800" y="3209536"/>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4</a:t>
            </a:r>
            <a:r>
              <a:rPr lang="en-US" sz="1400" b="1" dirty="0" smtClean="0">
                <a:solidFill>
                  <a:schemeClr val="tx1">
                    <a:lumMod val="65000"/>
                    <a:lumOff val="35000"/>
                  </a:schemeClr>
                </a:solidFill>
              </a:rPr>
              <a:t>. Competitive Edge – Professional Networks</a:t>
            </a:r>
            <a:endParaRPr lang="en-US" sz="1400" dirty="0" smtClean="0">
              <a:solidFill>
                <a:schemeClr val="tx1"/>
              </a:solidFill>
              <a:latin typeface="Arial"/>
              <a:cs typeface="Arial"/>
            </a:endParaRPr>
          </a:p>
        </p:txBody>
      </p:sp>
      <p:sp>
        <p:nvSpPr>
          <p:cNvPr id="7" name="Rectangle 6"/>
          <p:cNvSpPr/>
          <p:nvPr/>
        </p:nvSpPr>
        <p:spPr>
          <a:xfrm>
            <a:off x="4495800" y="2667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3</a:t>
            </a:r>
            <a:r>
              <a:rPr lang="en-US" sz="1400" b="1" dirty="0" smtClean="0">
                <a:solidFill>
                  <a:schemeClr val="tx1">
                    <a:lumMod val="65000"/>
                    <a:lumOff val="35000"/>
                  </a:schemeClr>
                </a:solidFill>
              </a:rPr>
              <a:t>. How </a:t>
            </a:r>
            <a:r>
              <a:rPr lang="en-US" sz="1400" b="1" dirty="0" err="1">
                <a:solidFill>
                  <a:schemeClr val="tx1">
                    <a:lumMod val="65000"/>
                    <a:lumOff val="35000"/>
                  </a:schemeClr>
                </a:solidFill>
              </a:rPr>
              <a:t>Tree.st</a:t>
            </a:r>
            <a:r>
              <a:rPr lang="en-US" sz="1400" b="1" dirty="0">
                <a:solidFill>
                  <a:schemeClr val="tx1">
                    <a:lumMod val="65000"/>
                    <a:lumOff val="35000"/>
                  </a:schemeClr>
                </a:solidFill>
              </a:rPr>
              <a:t> </a:t>
            </a:r>
            <a:r>
              <a:rPr lang="en-US" sz="1400" b="1" dirty="0" smtClean="0">
                <a:solidFill>
                  <a:schemeClr val="tx1">
                    <a:lumMod val="65000"/>
                    <a:lumOff val="35000"/>
                  </a:schemeClr>
                </a:solidFill>
              </a:rPr>
              <a:t>Works</a:t>
            </a:r>
            <a:endParaRPr lang="en-US" sz="1400" dirty="0" smtClean="0">
              <a:solidFill>
                <a:schemeClr val="tx1"/>
              </a:solidFill>
              <a:latin typeface="Arial"/>
              <a:cs typeface="Arial"/>
            </a:endParaRPr>
          </a:p>
        </p:txBody>
      </p:sp>
      <p:sp>
        <p:nvSpPr>
          <p:cNvPr id="8" name="Rectangle 7"/>
          <p:cNvSpPr/>
          <p:nvPr/>
        </p:nvSpPr>
        <p:spPr>
          <a:xfrm>
            <a:off x="4495800" y="48006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7. Competition </a:t>
            </a:r>
            <a:r>
              <a:rPr lang="en-US" sz="1400" b="1" dirty="0">
                <a:solidFill>
                  <a:schemeClr val="tx1">
                    <a:lumMod val="65000"/>
                    <a:lumOff val="35000"/>
                  </a:schemeClr>
                </a:solidFill>
              </a:rPr>
              <a:t>&amp; </a:t>
            </a:r>
            <a:r>
              <a:rPr lang="en-US" sz="1400" b="1" dirty="0" smtClean="0">
                <a:solidFill>
                  <a:schemeClr val="tx1">
                    <a:lumMod val="65000"/>
                    <a:lumOff val="35000"/>
                  </a:schemeClr>
                </a:solidFill>
              </a:rPr>
              <a:t>Monetization</a:t>
            </a:r>
            <a:endParaRPr lang="en-US" sz="1400" b="1" dirty="0">
              <a:solidFill>
                <a:schemeClr val="tx1">
                  <a:lumMod val="65000"/>
                  <a:lumOff val="35000"/>
                </a:schemeClr>
              </a:solidFill>
            </a:endParaRPr>
          </a:p>
        </p:txBody>
      </p:sp>
      <p:sp>
        <p:nvSpPr>
          <p:cNvPr id="9" name="Rectangle 8"/>
          <p:cNvSpPr/>
          <p:nvPr/>
        </p:nvSpPr>
        <p:spPr>
          <a:xfrm>
            <a:off x="4495800" y="5334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8. Team</a:t>
            </a:r>
            <a:endParaRPr lang="en-US" sz="1400" dirty="0" smtClean="0">
              <a:solidFill>
                <a:schemeClr val="tx1"/>
              </a:solidFill>
              <a:latin typeface="Arial"/>
              <a:cs typeface="Arial"/>
            </a:endParaRPr>
          </a:p>
        </p:txBody>
      </p:sp>
      <p:sp>
        <p:nvSpPr>
          <p:cNvPr id="10" name="Rectangle 9"/>
          <p:cNvSpPr/>
          <p:nvPr/>
        </p:nvSpPr>
        <p:spPr>
          <a:xfrm>
            <a:off x="4495800" y="58674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Appendix A-E</a:t>
            </a:r>
            <a:endParaRPr lang="en-US" sz="1400" dirty="0" smtClean="0">
              <a:solidFill>
                <a:schemeClr val="tx1"/>
              </a:solidFill>
              <a:latin typeface="Arial"/>
              <a:cs typeface="Arial"/>
            </a:endParaRPr>
          </a:p>
        </p:txBody>
      </p:sp>
      <p:sp>
        <p:nvSpPr>
          <p:cNvPr id="11" name="Rectangle 10"/>
          <p:cNvSpPr/>
          <p:nvPr/>
        </p:nvSpPr>
        <p:spPr>
          <a:xfrm>
            <a:off x="4495800" y="42672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6. Validation Case Study – MIT</a:t>
            </a:r>
            <a:endParaRPr lang="en-US" sz="1400" dirty="0" smtClean="0">
              <a:solidFill>
                <a:schemeClr val="tx1"/>
              </a:solidFill>
              <a:latin typeface="Arial"/>
              <a:cs typeface="Arial"/>
            </a:endParaRPr>
          </a:p>
        </p:txBody>
      </p:sp>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12" name="Rectangle 11"/>
          <p:cNvSpPr/>
          <p:nvPr/>
        </p:nvSpPr>
        <p:spPr>
          <a:xfrm>
            <a:off x="4495800" y="1054471"/>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Project Overview</a:t>
            </a:r>
            <a:endParaRPr lang="en-US" sz="1400" b="1" dirty="0">
              <a:solidFill>
                <a:schemeClr val="tx1">
                  <a:lumMod val="65000"/>
                  <a:lumOff val="35000"/>
                </a:schemeClr>
              </a:solidFill>
            </a:endParaRPr>
          </a:p>
        </p:txBody>
      </p:sp>
      <p:sp>
        <p:nvSpPr>
          <p:cNvPr id="13" name="Rectangle 12"/>
          <p:cNvSpPr/>
          <p:nvPr/>
        </p:nvSpPr>
        <p:spPr>
          <a:xfrm>
            <a:off x="4495800" y="3742936"/>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5. Competitive Edge – Consumer Communities</a:t>
            </a:r>
            <a:endParaRPr lang="en-US" sz="1400" dirty="0" smtClean="0">
              <a:solidFill>
                <a:schemeClr val="tx1"/>
              </a:solidFill>
              <a:latin typeface="Arial"/>
              <a:cs typeface="Arial"/>
            </a:endParaRPr>
          </a:p>
        </p:txBody>
      </p:sp>
    </p:spTree>
    <p:extLst>
      <p:ext uri="{BB962C8B-B14F-4D97-AF65-F5344CB8AC3E}">
        <p14:creationId xmlns:p14="http://schemas.microsoft.com/office/powerpoint/2010/main" val="285769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Project Overview</a:t>
            </a:r>
          </a:p>
        </p:txBody>
      </p:sp>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11" name="Rectangle 10"/>
          <p:cNvSpPr/>
          <p:nvPr/>
        </p:nvSpPr>
        <p:spPr>
          <a:xfrm>
            <a:off x="1181100" y="2517743"/>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MAIN PRODUCT</a:t>
            </a:r>
          </a:p>
        </p:txBody>
      </p:sp>
      <p:sp>
        <p:nvSpPr>
          <p:cNvPr id="12" name="Rectangle 11"/>
          <p:cNvSpPr/>
          <p:nvPr/>
        </p:nvSpPr>
        <p:spPr>
          <a:xfrm>
            <a:off x="1181100" y="40081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INTELLECTUAL PROPERTY</a:t>
            </a:r>
          </a:p>
        </p:txBody>
      </p:sp>
      <p:sp>
        <p:nvSpPr>
          <p:cNvPr id="14" name="Rectangle 13"/>
          <p:cNvSpPr/>
          <p:nvPr/>
        </p:nvSpPr>
        <p:spPr>
          <a:xfrm>
            <a:off x="1181100" y="45415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VALIDATION</a:t>
            </a:r>
          </a:p>
        </p:txBody>
      </p:sp>
      <p:sp>
        <p:nvSpPr>
          <p:cNvPr id="15" name="Rectangle 14"/>
          <p:cNvSpPr/>
          <p:nvPr/>
        </p:nvSpPr>
        <p:spPr>
          <a:xfrm>
            <a:off x="1181100" y="53035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NEXT STEPS</a:t>
            </a:r>
          </a:p>
        </p:txBody>
      </p:sp>
      <p:sp>
        <p:nvSpPr>
          <p:cNvPr id="18" name="Rectangle 17"/>
          <p:cNvSpPr/>
          <p:nvPr/>
        </p:nvSpPr>
        <p:spPr>
          <a:xfrm>
            <a:off x="1943100" y="2956578"/>
            <a:ext cx="1981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DEMO VIDEOS</a:t>
            </a:r>
          </a:p>
        </p:txBody>
      </p:sp>
      <p:sp>
        <p:nvSpPr>
          <p:cNvPr id="2" name="TextBox 1"/>
          <p:cNvSpPr txBox="1"/>
          <p:nvPr/>
        </p:nvSpPr>
        <p:spPr>
          <a:xfrm>
            <a:off x="4076700" y="2423178"/>
            <a:ext cx="3174449" cy="369332"/>
          </a:xfrm>
          <a:prstGeom prst="rect">
            <a:avLst/>
          </a:prstGeom>
          <a:noFill/>
        </p:spPr>
        <p:txBody>
          <a:bodyPr wrap="square" rtlCol="0">
            <a:spAutoFit/>
          </a:bodyPr>
          <a:lstStyle/>
          <a:p>
            <a:r>
              <a:rPr lang="en-US" dirty="0" smtClean="0">
                <a:solidFill>
                  <a:schemeClr val="tx1">
                    <a:lumMod val="75000"/>
                    <a:lumOff val="25000"/>
                  </a:schemeClr>
                </a:solidFill>
              </a:rPr>
              <a:t>Developed, </a:t>
            </a:r>
            <a:r>
              <a:rPr lang="en-US" dirty="0" smtClean="0">
                <a:solidFill>
                  <a:schemeClr val="tx1">
                    <a:lumMod val="75000"/>
                    <a:lumOff val="25000"/>
                  </a:schemeClr>
                </a:solidFill>
                <a:hlinkClick r:id="rId2"/>
              </a:rPr>
              <a:t>http://www.tree.st</a:t>
            </a:r>
            <a:endParaRPr lang="en-US" dirty="0">
              <a:solidFill>
                <a:schemeClr val="tx1">
                  <a:lumMod val="75000"/>
                  <a:lumOff val="25000"/>
                </a:schemeClr>
              </a:solidFill>
            </a:endParaRPr>
          </a:p>
        </p:txBody>
      </p:sp>
      <p:sp>
        <p:nvSpPr>
          <p:cNvPr id="21" name="TextBox 20"/>
          <p:cNvSpPr txBox="1"/>
          <p:nvPr/>
        </p:nvSpPr>
        <p:spPr>
          <a:xfrm>
            <a:off x="4076700" y="2866484"/>
            <a:ext cx="3378389" cy="369332"/>
          </a:xfrm>
          <a:prstGeom prst="rect">
            <a:avLst/>
          </a:prstGeom>
          <a:noFill/>
        </p:spPr>
        <p:txBody>
          <a:bodyPr wrap="square" rtlCol="0">
            <a:spAutoFit/>
          </a:bodyPr>
          <a:lstStyle/>
          <a:p>
            <a:r>
              <a:rPr lang="en-US" dirty="0" smtClean="0">
                <a:solidFill>
                  <a:schemeClr val="tx1">
                    <a:lumMod val="75000"/>
                    <a:lumOff val="25000"/>
                  </a:schemeClr>
                </a:solidFill>
                <a:hlinkClick r:id="rId3"/>
              </a:rPr>
              <a:t>http://www.tree.st/d/how</a:t>
            </a:r>
            <a:endParaRPr lang="en-US" dirty="0">
              <a:solidFill>
                <a:schemeClr val="tx1">
                  <a:lumMod val="75000"/>
                  <a:lumOff val="25000"/>
                </a:schemeClr>
              </a:solidFill>
            </a:endParaRPr>
          </a:p>
        </p:txBody>
      </p:sp>
      <p:sp>
        <p:nvSpPr>
          <p:cNvPr id="22" name="TextBox 21"/>
          <p:cNvSpPr txBox="1"/>
          <p:nvPr/>
        </p:nvSpPr>
        <p:spPr>
          <a:xfrm>
            <a:off x="4076700" y="3918061"/>
            <a:ext cx="3174449" cy="369332"/>
          </a:xfrm>
          <a:prstGeom prst="rect">
            <a:avLst/>
          </a:prstGeom>
          <a:noFill/>
        </p:spPr>
        <p:txBody>
          <a:bodyPr wrap="square" rtlCol="0">
            <a:spAutoFit/>
          </a:bodyPr>
          <a:lstStyle/>
          <a:p>
            <a:r>
              <a:rPr lang="en-US" dirty="0" smtClean="0">
                <a:solidFill>
                  <a:schemeClr val="tx1">
                    <a:lumMod val="75000"/>
                    <a:lumOff val="25000"/>
                  </a:schemeClr>
                </a:solidFill>
              </a:rPr>
              <a:t>1 Provisional</a:t>
            </a:r>
            <a:endParaRPr lang="en-US" dirty="0">
              <a:solidFill>
                <a:schemeClr val="tx1">
                  <a:lumMod val="75000"/>
                  <a:lumOff val="25000"/>
                </a:schemeClr>
              </a:solidFill>
            </a:endParaRPr>
          </a:p>
        </p:txBody>
      </p:sp>
      <p:sp>
        <p:nvSpPr>
          <p:cNvPr id="24" name="TextBox 23"/>
          <p:cNvSpPr txBox="1"/>
          <p:nvPr/>
        </p:nvSpPr>
        <p:spPr>
          <a:xfrm>
            <a:off x="4076700" y="4416039"/>
            <a:ext cx="3174449" cy="646331"/>
          </a:xfrm>
          <a:prstGeom prst="rect">
            <a:avLst/>
          </a:prstGeom>
          <a:noFill/>
        </p:spPr>
        <p:txBody>
          <a:bodyPr wrap="square" rtlCol="0">
            <a:spAutoFit/>
          </a:bodyPr>
          <a:lstStyle/>
          <a:p>
            <a:r>
              <a:rPr lang="en-US" dirty="0" smtClean="0">
                <a:solidFill>
                  <a:schemeClr val="tx1">
                    <a:lumMod val="75000"/>
                    <a:lumOff val="25000"/>
                  </a:schemeClr>
                </a:solidFill>
              </a:rPr>
              <a:t>Tested with 700+ users</a:t>
            </a:r>
          </a:p>
          <a:p>
            <a:r>
              <a:rPr lang="en-US" dirty="0" smtClean="0">
                <a:solidFill>
                  <a:schemeClr val="tx1">
                    <a:lumMod val="75000"/>
                    <a:lumOff val="25000"/>
                  </a:schemeClr>
                </a:solidFill>
              </a:rPr>
              <a:t>Product-market-fit shown</a:t>
            </a:r>
            <a:endParaRPr lang="en-US" dirty="0">
              <a:solidFill>
                <a:schemeClr val="tx1">
                  <a:lumMod val="75000"/>
                  <a:lumOff val="25000"/>
                </a:schemeClr>
              </a:solidFill>
            </a:endParaRPr>
          </a:p>
        </p:txBody>
      </p:sp>
      <p:sp>
        <p:nvSpPr>
          <p:cNvPr id="25" name="TextBox 24"/>
          <p:cNvSpPr txBox="1"/>
          <p:nvPr/>
        </p:nvSpPr>
        <p:spPr>
          <a:xfrm>
            <a:off x="4076700" y="5200471"/>
            <a:ext cx="3886200" cy="1200329"/>
          </a:xfrm>
          <a:prstGeom prst="rect">
            <a:avLst/>
          </a:prstGeom>
          <a:noFill/>
        </p:spPr>
        <p:txBody>
          <a:bodyPr wrap="square" rtlCol="0">
            <a:spAutoFit/>
          </a:bodyPr>
          <a:lstStyle/>
          <a:p>
            <a:r>
              <a:rPr lang="en-US" dirty="0" smtClean="0">
                <a:solidFill>
                  <a:schemeClr val="tx1">
                    <a:lumMod val="75000"/>
                    <a:lumOff val="25000"/>
                  </a:schemeClr>
                </a:solidFill>
              </a:rPr>
              <a:t>Develop commercialization page</a:t>
            </a:r>
          </a:p>
          <a:p>
            <a:r>
              <a:rPr lang="en-US" dirty="0" smtClean="0">
                <a:solidFill>
                  <a:schemeClr val="tx1">
                    <a:lumMod val="75000"/>
                    <a:lumOff val="25000"/>
                  </a:schemeClr>
                </a:solidFill>
              </a:rPr>
              <a:t>Develop marketing material</a:t>
            </a:r>
          </a:p>
          <a:p>
            <a:r>
              <a:rPr lang="en-US" dirty="0" smtClean="0">
                <a:solidFill>
                  <a:schemeClr val="tx1">
                    <a:lumMod val="75000"/>
                    <a:lumOff val="25000"/>
                  </a:schemeClr>
                </a:solidFill>
              </a:rPr>
              <a:t>Develop sales funnel</a:t>
            </a:r>
          </a:p>
          <a:p>
            <a:r>
              <a:rPr lang="en-US" dirty="0" smtClean="0">
                <a:solidFill>
                  <a:schemeClr val="tx1">
                    <a:lumMod val="75000"/>
                    <a:lumOff val="25000"/>
                  </a:schemeClr>
                </a:solidFill>
              </a:rPr>
              <a:t>Customer-acquisition validation</a:t>
            </a:r>
          </a:p>
        </p:txBody>
      </p:sp>
      <p:sp>
        <p:nvSpPr>
          <p:cNvPr id="26" name="Rectangle 25"/>
          <p:cNvSpPr/>
          <p:nvPr/>
        </p:nvSpPr>
        <p:spPr>
          <a:xfrm>
            <a:off x="1955611" y="3391352"/>
            <a:ext cx="1981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DEMO COMMUNITY</a:t>
            </a:r>
          </a:p>
        </p:txBody>
      </p:sp>
      <p:sp>
        <p:nvSpPr>
          <p:cNvPr id="27" name="TextBox 26"/>
          <p:cNvSpPr txBox="1"/>
          <p:nvPr/>
        </p:nvSpPr>
        <p:spPr>
          <a:xfrm>
            <a:off x="4089211" y="3301258"/>
            <a:ext cx="3378389" cy="369332"/>
          </a:xfrm>
          <a:prstGeom prst="rect">
            <a:avLst/>
          </a:prstGeom>
          <a:noFill/>
        </p:spPr>
        <p:txBody>
          <a:bodyPr wrap="square" rtlCol="0">
            <a:spAutoFit/>
          </a:bodyPr>
          <a:lstStyle/>
          <a:p>
            <a:r>
              <a:rPr lang="en-US" dirty="0" smtClean="0">
                <a:solidFill>
                  <a:schemeClr val="tx1">
                    <a:lumMod val="75000"/>
                    <a:lumOff val="25000"/>
                  </a:schemeClr>
                </a:solidFill>
                <a:hlinkClick r:id="rId4"/>
              </a:rPr>
              <a:t>http://www.tree.st/mit</a:t>
            </a:r>
            <a:endParaRPr lang="en-US" dirty="0">
              <a:solidFill>
                <a:schemeClr val="tx1">
                  <a:lumMod val="75000"/>
                  <a:lumOff val="25000"/>
                </a:schemeClr>
              </a:solidFill>
            </a:endParaRPr>
          </a:p>
        </p:txBody>
      </p:sp>
      <p:sp>
        <p:nvSpPr>
          <p:cNvPr id="28" name="Rectangle 27"/>
          <p:cNvSpPr/>
          <p:nvPr/>
        </p:nvSpPr>
        <p:spPr>
          <a:xfrm>
            <a:off x="1905000" y="533400"/>
            <a:ext cx="5638800" cy="1600200"/>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609600"/>
            <a:ext cx="5029200" cy="1015663"/>
          </a:xfrm>
          <a:prstGeom prst="rect">
            <a:avLst/>
          </a:prstGeom>
          <a:noFill/>
          <a:effectLst/>
        </p:spPr>
        <p:txBody>
          <a:bodyPr wrap="square" rtlCol="0">
            <a:spAutoFit/>
          </a:bodyPr>
          <a:lstStyle/>
          <a:p>
            <a:r>
              <a:rPr lang="en-US" sz="2000" b="1" dirty="0" smtClean="0">
                <a:solidFill>
                  <a:schemeClr val="bg1"/>
                </a:solidFill>
              </a:rPr>
              <a:t>In the span of one year, </a:t>
            </a:r>
            <a:r>
              <a:rPr lang="en-US" sz="2000" b="1" dirty="0" err="1" smtClean="0">
                <a:solidFill>
                  <a:schemeClr val="bg1"/>
                </a:solidFill>
              </a:rPr>
              <a:t>Tree.st’s</a:t>
            </a:r>
            <a:r>
              <a:rPr lang="en-US" sz="2000" b="1" dirty="0" smtClean="0">
                <a:solidFill>
                  <a:schemeClr val="bg1"/>
                </a:solidFill>
              </a:rPr>
              <a:t> main product was developed from the ground up via 60+ face-to-face interviews</a:t>
            </a:r>
            <a:endParaRPr lang="en-US" sz="2000" dirty="0">
              <a:solidFill>
                <a:schemeClr val="bg1"/>
              </a:solidFill>
            </a:endParaRPr>
          </a:p>
        </p:txBody>
      </p:sp>
    </p:spTree>
    <p:extLst>
      <p:ext uri="{BB962C8B-B14F-4D97-AF65-F5344CB8AC3E}">
        <p14:creationId xmlns:p14="http://schemas.microsoft.com/office/powerpoint/2010/main" val="2788275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5000" y="533400"/>
            <a:ext cx="5638800" cy="1600200"/>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209800" y="609600"/>
            <a:ext cx="5029200" cy="1015663"/>
          </a:xfrm>
          <a:prstGeom prst="rect">
            <a:avLst/>
          </a:prstGeom>
          <a:noFill/>
          <a:effectLst/>
        </p:spPr>
        <p:txBody>
          <a:bodyPr wrap="square" rtlCol="0">
            <a:spAutoFit/>
          </a:bodyPr>
          <a:lstStyle/>
          <a:p>
            <a:r>
              <a:rPr lang="en-US" sz="2000" b="1" dirty="0" smtClean="0">
                <a:solidFill>
                  <a:schemeClr val="bg1"/>
                </a:solidFill>
              </a:rPr>
              <a:t>Humans are social beings. To socialize, we group ourselves based on the traits we find in the people around us</a:t>
            </a:r>
            <a:endParaRPr lang="en-US" sz="2000" dirty="0">
              <a:solidFill>
                <a:schemeClr val="bg1"/>
              </a:solidFill>
            </a:endParaRPr>
          </a:p>
        </p:txBody>
      </p:sp>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Why Social Discovery?</a:t>
            </a:r>
          </a:p>
        </p:txBody>
      </p:sp>
      <p:pic>
        <p:nvPicPr>
          <p:cNvPr id="19" name="Picture 18"/>
          <p:cNvPicPr>
            <a:picLocks noChangeAspect="1"/>
          </p:cNvPicPr>
          <p:nvPr/>
        </p:nvPicPr>
        <p:blipFill rotWithShape="1">
          <a:blip r:embed="rId2"/>
          <a:srcRect t="27876" b="28158"/>
          <a:stretch/>
        </p:blipFill>
        <p:spPr>
          <a:xfrm>
            <a:off x="1066800" y="2338191"/>
            <a:ext cx="7467600" cy="2462409"/>
          </a:xfrm>
          <a:prstGeom prst="rect">
            <a:avLst/>
          </a:prstGeom>
        </p:spPr>
      </p:pic>
      <p:sp>
        <p:nvSpPr>
          <p:cNvPr id="9" name="TextBox 8"/>
          <p:cNvSpPr txBox="1"/>
          <p:nvPr/>
        </p:nvSpPr>
        <p:spPr>
          <a:xfrm>
            <a:off x="1600200" y="4800600"/>
            <a:ext cx="2743200" cy="1015663"/>
          </a:xfrm>
          <a:prstGeom prst="rect">
            <a:avLst/>
          </a:prstGeom>
          <a:noFill/>
          <a:effectLst/>
        </p:spPr>
        <p:txBody>
          <a:bodyPr wrap="square" rtlCol="0">
            <a:spAutoFit/>
          </a:bodyPr>
          <a:lstStyle/>
          <a:p>
            <a:r>
              <a:rPr lang="en-US" sz="1500" dirty="0" smtClean="0">
                <a:solidFill>
                  <a:schemeClr val="tx1">
                    <a:lumMod val="75000"/>
                    <a:lumOff val="25000"/>
                  </a:schemeClr>
                </a:solidFill>
              </a:rPr>
              <a:t>Vision allowed the caveman to see physical traits in others to build teams to achieve goals and innovate</a:t>
            </a:r>
            <a:endParaRPr lang="en-US" sz="1500" dirty="0">
              <a:solidFill>
                <a:schemeClr val="tx1">
                  <a:lumMod val="75000"/>
                  <a:lumOff val="25000"/>
                </a:schemeClr>
              </a:solidFill>
            </a:endParaRPr>
          </a:p>
        </p:txBody>
      </p:sp>
      <p:sp>
        <p:nvSpPr>
          <p:cNvPr id="10" name="TextBox 9"/>
          <p:cNvSpPr txBox="1"/>
          <p:nvPr/>
        </p:nvSpPr>
        <p:spPr>
          <a:xfrm>
            <a:off x="5257800" y="4800600"/>
            <a:ext cx="2819400" cy="1246495"/>
          </a:xfrm>
          <a:prstGeom prst="rect">
            <a:avLst/>
          </a:prstGeom>
          <a:noFill/>
          <a:effectLst/>
        </p:spPr>
        <p:txBody>
          <a:bodyPr wrap="square" rtlCol="0">
            <a:spAutoFit/>
          </a:bodyPr>
          <a:lstStyle/>
          <a:p>
            <a:r>
              <a:rPr lang="en-US" sz="1500" dirty="0" smtClean="0">
                <a:solidFill>
                  <a:schemeClr val="tx1">
                    <a:lumMod val="75000"/>
                    <a:lumOff val="25000"/>
                  </a:schemeClr>
                </a:solidFill>
              </a:rPr>
              <a:t>Today we are blind, as there are few tools for individuals in organizations to find one another based on knowledge or intellectual traits</a:t>
            </a:r>
            <a:endParaRPr lang="en-US" sz="1500" dirty="0">
              <a:solidFill>
                <a:schemeClr val="tx1">
                  <a:lumMod val="75000"/>
                  <a:lumOff val="25000"/>
                </a:schemeClr>
              </a:solidFill>
            </a:endParaRPr>
          </a:p>
        </p:txBody>
      </p:sp>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4007480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Problem Summary</a:t>
            </a:r>
          </a:p>
        </p:txBody>
      </p:sp>
      <p:sp>
        <p:nvSpPr>
          <p:cNvPr id="2" name="Rectangle 1"/>
          <p:cNvSpPr/>
          <p:nvPr/>
        </p:nvSpPr>
        <p:spPr>
          <a:xfrm>
            <a:off x="457200" y="618736"/>
            <a:ext cx="6400800" cy="5909311"/>
          </a:xfrm>
          <a:prstGeom prst="rect">
            <a:avLst/>
          </a:prstGeom>
        </p:spPr>
        <p:txBody>
          <a:bodyPr wrap="square">
            <a:spAutoFit/>
          </a:bodyPr>
          <a:lstStyle/>
          <a:p>
            <a:r>
              <a:rPr lang="en-US" dirty="0">
                <a:solidFill>
                  <a:schemeClr val="tx1">
                    <a:lumMod val="85000"/>
                    <a:lumOff val="15000"/>
                  </a:schemeClr>
                </a:solidFill>
              </a:rPr>
              <a:t>As globalization removes national barriers, companies will compete more and more on a global level. As a consequence, the innovation these </a:t>
            </a:r>
            <a:r>
              <a:rPr lang="en-US" dirty="0" smtClean="0">
                <a:solidFill>
                  <a:schemeClr val="tx1">
                    <a:lumMod val="85000"/>
                    <a:lumOff val="15000"/>
                  </a:schemeClr>
                </a:solidFill>
              </a:rPr>
              <a:t>companies generate </a:t>
            </a:r>
            <a:r>
              <a:rPr lang="en-US" dirty="0">
                <a:solidFill>
                  <a:schemeClr val="tx1">
                    <a:lumMod val="85000"/>
                    <a:lumOff val="15000"/>
                  </a:schemeClr>
                </a:solidFill>
              </a:rPr>
              <a:t>will be the greatest differentiator between winners and </a:t>
            </a:r>
            <a:r>
              <a:rPr lang="en-US" dirty="0" smtClean="0">
                <a:solidFill>
                  <a:schemeClr val="tx1">
                    <a:lumMod val="85000"/>
                    <a:lumOff val="15000"/>
                  </a:schemeClr>
                </a:solidFill>
              </a:rPr>
              <a:t>losers.</a:t>
            </a:r>
          </a:p>
          <a:p>
            <a:endParaRPr lang="en-US" dirty="0">
              <a:solidFill>
                <a:schemeClr val="tx1">
                  <a:lumMod val="85000"/>
                  <a:lumOff val="15000"/>
                </a:schemeClr>
              </a:solidFill>
            </a:endParaRPr>
          </a:p>
          <a:p>
            <a:r>
              <a:rPr lang="en-US" dirty="0" smtClean="0">
                <a:solidFill>
                  <a:schemeClr val="tx1">
                    <a:lumMod val="85000"/>
                    <a:lumOff val="15000"/>
                  </a:schemeClr>
                </a:solidFill>
              </a:rPr>
              <a:t>The </a:t>
            </a:r>
            <a:r>
              <a:rPr lang="en-US" dirty="0">
                <a:solidFill>
                  <a:schemeClr val="tx1">
                    <a:lumMod val="85000"/>
                    <a:lumOff val="15000"/>
                  </a:schemeClr>
                </a:solidFill>
              </a:rPr>
              <a:t>greatest barrier of innovation is silo-</a:t>
            </a:r>
            <a:r>
              <a:rPr lang="en-US" dirty="0" err="1">
                <a:solidFill>
                  <a:schemeClr val="tx1">
                    <a:lumMod val="85000"/>
                    <a:lumOff val="15000"/>
                  </a:schemeClr>
                </a:solidFill>
              </a:rPr>
              <a:t>ed</a:t>
            </a:r>
            <a:r>
              <a:rPr lang="en-US" dirty="0">
                <a:solidFill>
                  <a:schemeClr val="tx1">
                    <a:lumMod val="85000"/>
                    <a:lumOff val="15000"/>
                  </a:schemeClr>
                </a:solidFill>
              </a:rPr>
              <a:t> thinking. Departmental silos, program silos, functional silos, and cultural silos – impede innovation at organizations from taking </a:t>
            </a:r>
            <a:r>
              <a:rPr lang="en-US" dirty="0" smtClean="0">
                <a:solidFill>
                  <a:schemeClr val="tx1">
                    <a:lumMod val="85000"/>
                    <a:lumOff val="15000"/>
                  </a:schemeClr>
                </a:solidFill>
              </a:rPr>
              <a:t>place. If </a:t>
            </a:r>
            <a:r>
              <a:rPr lang="en-US" dirty="0">
                <a:solidFill>
                  <a:schemeClr val="tx1">
                    <a:lumMod val="85000"/>
                    <a:lumOff val="15000"/>
                  </a:schemeClr>
                </a:solidFill>
              </a:rPr>
              <a:t>silo-</a:t>
            </a:r>
            <a:r>
              <a:rPr lang="en-US" dirty="0" err="1">
                <a:solidFill>
                  <a:schemeClr val="tx1">
                    <a:lumMod val="85000"/>
                    <a:lumOff val="15000"/>
                  </a:schemeClr>
                </a:solidFill>
              </a:rPr>
              <a:t>ed</a:t>
            </a:r>
            <a:r>
              <a:rPr lang="en-US" dirty="0">
                <a:solidFill>
                  <a:schemeClr val="tx1">
                    <a:lumMod val="85000"/>
                    <a:lumOff val="15000"/>
                  </a:schemeClr>
                </a:solidFill>
              </a:rPr>
              <a:t> thinking is innovation’s greatest barrier, inter-disciplinary, inter-cultural </a:t>
            </a:r>
            <a:r>
              <a:rPr lang="en-US" dirty="0" smtClean="0">
                <a:solidFill>
                  <a:schemeClr val="tx1">
                    <a:lumMod val="85000"/>
                    <a:lumOff val="15000"/>
                  </a:schemeClr>
                </a:solidFill>
              </a:rPr>
              <a:t>and </a:t>
            </a:r>
            <a:r>
              <a:rPr lang="en-US" dirty="0">
                <a:solidFill>
                  <a:schemeClr val="tx1">
                    <a:lumMod val="85000"/>
                    <a:lumOff val="15000"/>
                  </a:schemeClr>
                </a:solidFill>
              </a:rPr>
              <a:t>inter-departmental communication is its greatest </a:t>
            </a:r>
            <a:r>
              <a:rPr lang="en-US" dirty="0" smtClean="0">
                <a:solidFill>
                  <a:schemeClr val="tx1">
                    <a:lumMod val="85000"/>
                    <a:lumOff val="15000"/>
                  </a:schemeClr>
                </a:solidFill>
              </a:rPr>
              <a:t>driver</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endParaRPr lang="en-US" dirty="0">
              <a:solidFill>
                <a:schemeClr val="tx1">
                  <a:lumMod val="85000"/>
                  <a:lumOff val="15000"/>
                </a:schemeClr>
              </a:solidFill>
            </a:endParaRPr>
          </a:p>
          <a:p>
            <a:endParaRPr lang="en-US" dirty="0" smtClean="0">
              <a:solidFill>
                <a:schemeClr val="tx1">
                  <a:lumMod val="85000"/>
                  <a:lumOff val="15000"/>
                </a:schemeClr>
              </a:solidFill>
            </a:endParaRPr>
          </a:p>
          <a:p>
            <a:r>
              <a:rPr lang="en-US" dirty="0" smtClean="0">
                <a:solidFill>
                  <a:schemeClr val="tx1">
                    <a:lumMod val="85000"/>
                    <a:lumOff val="15000"/>
                  </a:schemeClr>
                </a:solidFill>
              </a:rPr>
              <a:t>This </a:t>
            </a:r>
            <a:r>
              <a:rPr lang="en-US" dirty="0">
                <a:solidFill>
                  <a:schemeClr val="tx1">
                    <a:lumMod val="85000"/>
                    <a:lumOff val="15000"/>
                  </a:schemeClr>
                </a:solidFill>
              </a:rPr>
              <a:t>is an </a:t>
            </a:r>
            <a:r>
              <a:rPr lang="en-US" dirty="0" smtClean="0">
                <a:solidFill>
                  <a:schemeClr val="tx1">
                    <a:lumMod val="85000"/>
                    <a:lumOff val="15000"/>
                  </a:schemeClr>
                </a:solidFill>
              </a:rPr>
              <a:t>urgent </a:t>
            </a:r>
            <a:r>
              <a:rPr lang="en-US" dirty="0">
                <a:solidFill>
                  <a:schemeClr val="tx1">
                    <a:lumMod val="85000"/>
                    <a:lumOff val="15000"/>
                  </a:schemeClr>
                </a:solidFill>
              </a:rPr>
              <a:t>and very real </a:t>
            </a:r>
            <a:r>
              <a:rPr lang="en-US" dirty="0" smtClean="0">
                <a:solidFill>
                  <a:schemeClr val="tx1">
                    <a:lumMod val="85000"/>
                    <a:lumOff val="15000"/>
                  </a:schemeClr>
                </a:solidFill>
              </a:rPr>
              <a:t>problem. </a:t>
            </a:r>
            <a:r>
              <a:rPr lang="en-US" dirty="0">
                <a:solidFill>
                  <a:schemeClr val="tx1">
                    <a:lumMod val="85000"/>
                    <a:lumOff val="15000"/>
                  </a:schemeClr>
                </a:solidFill>
              </a:rPr>
              <a:t>Much research from Prof. </a:t>
            </a:r>
            <a:r>
              <a:rPr lang="en-US" dirty="0" err="1">
                <a:solidFill>
                  <a:schemeClr val="tx1">
                    <a:lumMod val="85000"/>
                    <a:lumOff val="15000"/>
                  </a:schemeClr>
                </a:solidFill>
              </a:rPr>
              <a:t>Piskorski</a:t>
            </a:r>
            <a:r>
              <a:rPr lang="en-US" dirty="0">
                <a:solidFill>
                  <a:schemeClr val="tx1">
                    <a:lumMod val="85000"/>
                    <a:lumOff val="15000"/>
                  </a:schemeClr>
                </a:solidFill>
              </a:rPr>
              <a:t> (HBS</a:t>
            </a:r>
            <a:r>
              <a:rPr lang="en-US" dirty="0" smtClean="0">
                <a:solidFill>
                  <a:schemeClr val="tx1">
                    <a:lumMod val="85000"/>
                    <a:lumOff val="15000"/>
                  </a:schemeClr>
                </a:solidFill>
              </a:rPr>
              <a:t>)</a:t>
            </a:r>
            <a:r>
              <a:rPr lang="en-US" baseline="30000" dirty="0" smtClean="0">
                <a:solidFill>
                  <a:schemeClr val="tx1">
                    <a:lumMod val="85000"/>
                    <a:lumOff val="15000"/>
                  </a:schemeClr>
                </a:solidFill>
              </a:rPr>
              <a:t>2</a:t>
            </a:r>
            <a:r>
              <a:rPr lang="en-US" dirty="0" smtClean="0">
                <a:solidFill>
                  <a:schemeClr val="tx1">
                    <a:lumMod val="85000"/>
                    <a:lumOff val="15000"/>
                  </a:schemeClr>
                </a:solidFill>
              </a:rPr>
              <a:t>, </a:t>
            </a:r>
            <a:r>
              <a:rPr lang="en-US" dirty="0">
                <a:solidFill>
                  <a:schemeClr val="tx1">
                    <a:lumMod val="85000"/>
                    <a:lumOff val="15000"/>
                  </a:schemeClr>
                </a:solidFill>
              </a:rPr>
              <a:t>Anthony J. Bradley (VP at Gartner Research</a:t>
            </a:r>
            <a:r>
              <a:rPr lang="en-US" dirty="0" smtClean="0">
                <a:solidFill>
                  <a:schemeClr val="tx1">
                    <a:lumMod val="85000"/>
                    <a:lumOff val="15000"/>
                  </a:schemeClr>
                </a:solidFill>
              </a:rPr>
              <a:t>)</a:t>
            </a:r>
            <a:r>
              <a:rPr lang="en-US" baseline="30000" dirty="0" smtClean="0">
                <a:solidFill>
                  <a:schemeClr val="tx1">
                    <a:lumMod val="85000"/>
                    <a:lumOff val="15000"/>
                  </a:schemeClr>
                </a:solidFill>
              </a:rPr>
              <a:t>3</a:t>
            </a:r>
            <a:r>
              <a:rPr lang="en-US" dirty="0" smtClean="0">
                <a:solidFill>
                  <a:schemeClr val="tx1">
                    <a:lumMod val="85000"/>
                    <a:lumOff val="15000"/>
                  </a:schemeClr>
                </a:solidFill>
              </a:rPr>
              <a:t>, </a:t>
            </a:r>
            <a:r>
              <a:rPr lang="en-US" dirty="0">
                <a:solidFill>
                  <a:schemeClr val="tx1">
                    <a:lumMod val="85000"/>
                    <a:lumOff val="15000"/>
                  </a:schemeClr>
                </a:solidFill>
              </a:rPr>
              <a:t>among </a:t>
            </a:r>
            <a:r>
              <a:rPr lang="en-US" dirty="0" smtClean="0">
                <a:solidFill>
                  <a:schemeClr val="tx1">
                    <a:lumMod val="85000"/>
                    <a:lumOff val="15000"/>
                  </a:schemeClr>
                </a:solidFill>
              </a:rPr>
              <a:t>other premier </a:t>
            </a:r>
            <a:r>
              <a:rPr lang="en-US" dirty="0">
                <a:solidFill>
                  <a:schemeClr val="tx1">
                    <a:lumMod val="85000"/>
                    <a:lumOff val="15000"/>
                  </a:schemeClr>
                </a:solidFill>
              </a:rPr>
              <a:t>research groups has been done in this space. When one analyzes why </a:t>
            </a:r>
            <a:r>
              <a:rPr lang="en-US" dirty="0" smtClean="0">
                <a:solidFill>
                  <a:schemeClr val="tx1">
                    <a:lumMod val="85000"/>
                    <a:lumOff val="15000"/>
                  </a:schemeClr>
                </a:solidFill>
              </a:rPr>
              <a:t>Kodak’s market share has significantly dropped, </a:t>
            </a:r>
            <a:r>
              <a:rPr lang="en-US" dirty="0">
                <a:solidFill>
                  <a:schemeClr val="tx1">
                    <a:lumMod val="85000"/>
                    <a:lumOff val="15000"/>
                  </a:schemeClr>
                </a:solidFill>
              </a:rPr>
              <a:t>or why Apple has exploded with success, the existence or the lack of silo-</a:t>
            </a:r>
            <a:r>
              <a:rPr lang="en-US" dirty="0" err="1">
                <a:solidFill>
                  <a:schemeClr val="tx1">
                    <a:lumMod val="85000"/>
                    <a:lumOff val="15000"/>
                  </a:schemeClr>
                </a:solidFill>
              </a:rPr>
              <a:t>ed</a:t>
            </a:r>
            <a:r>
              <a:rPr lang="en-US" dirty="0">
                <a:solidFill>
                  <a:schemeClr val="tx1">
                    <a:lumMod val="85000"/>
                    <a:lumOff val="15000"/>
                  </a:schemeClr>
                </a:solidFill>
              </a:rPr>
              <a:t> communication is at the center of the conversation.</a:t>
            </a:r>
          </a:p>
          <a:p>
            <a:endParaRPr lang="en-US" dirty="0" smtClean="0">
              <a:solidFill>
                <a:schemeClr val="tx1">
                  <a:lumMod val="85000"/>
                  <a:lumOff val="15000"/>
                </a:schemeClr>
              </a:solidFill>
            </a:endParaRPr>
          </a:p>
          <a:p>
            <a:r>
              <a:rPr lang="en-US" sz="1200" dirty="0" smtClean="0">
                <a:solidFill>
                  <a:schemeClr val="tx1">
                    <a:lumMod val="85000"/>
                    <a:lumOff val="15000"/>
                  </a:schemeClr>
                </a:solidFill>
              </a:rPr>
              <a:t>[1] “Medici Effect.” [2] </a:t>
            </a:r>
            <a:r>
              <a:rPr lang="en-US" sz="1200" dirty="0" err="1" smtClean="0">
                <a:solidFill>
                  <a:schemeClr val="tx1">
                    <a:lumMod val="85000"/>
                    <a:lumOff val="15000"/>
                  </a:schemeClr>
                </a:solidFill>
              </a:rPr>
              <a:t>Piskorski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Mikolaj</a:t>
            </a:r>
            <a:r>
              <a:rPr lang="en-US" sz="1200" dirty="0" smtClean="0">
                <a:solidFill>
                  <a:schemeClr val="tx1">
                    <a:lumMod val="85000"/>
                    <a:lumOff val="15000"/>
                  </a:schemeClr>
                </a:solidFill>
              </a:rPr>
              <a:t> Jan. "Social Strategies That Work." Harvard Business Review 89, no. 11 (November 2011): 116–122. [3] </a:t>
            </a:r>
            <a:r>
              <a:rPr lang="en-US" sz="1200" dirty="0">
                <a:solidFill>
                  <a:schemeClr val="tx1">
                    <a:lumMod val="85000"/>
                    <a:lumOff val="15000"/>
                  </a:schemeClr>
                </a:solidFill>
              </a:rPr>
              <a:t>Bradley, Anthony J. “The Social Organization.” Harvard Review Press</a:t>
            </a:r>
          </a:p>
        </p:txBody>
      </p:sp>
      <p:pic>
        <p:nvPicPr>
          <p:cNvPr id="3" name="Picture 2"/>
          <p:cNvPicPr>
            <a:picLocks noChangeAspect="1"/>
          </p:cNvPicPr>
          <p:nvPr/>
        </p:nvPicPr>
        <p:blipFill>
          <a:blip r:embed="rId2"/>
          <a:stretch>
            <a:fillRect/>
          </a:stretch>
        </p:blipFill>
        <p:spPr>
          <a:xfrm>
            <a:off x="7239000" y="685800"/>
            <a:ext cx="1625600" cy="1625600"/>
          </a:xfrm>
          <a:prstGeom prst="rect">
            <a:avLst/>
          </a:prstGeom>
        </p:spPr>
      </p:pic>
      <p:pic>
        <p:nvPicPr>
          <p:cNvPr id="4" name="Picture 3"/>
          <p:cNvPicPr>
            <a:picLocks noChangeAspect="1"/>
          </p:cNvPicPr>
          <p:nvPr/>
        </p:nvPicPr>
        <p:blipFill>
          <a:blip r:embed="rId3"/>
          <a:stretch>
            <a:fillRect/>
          </a:stretch>
        </p:blipFill>
        <p:spPr>
          <a:xfrm rot="21106256">
            <a:off x="7380051" y="3227133"/>
            <a:ext cx="1511300" cy="1014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rot="536116">
            <a:off x="7575079" y="4352393"/>
            <a:ext cx="1212558" cy="147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8837644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572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2" name="Title 1"/>
          <p:cNvSpPr>
            <a:spLocks noGrp="1"/>
          </p:cNvSpPr>
          <p:nvPr>
            <p:ph type="title"/>
          </p:nvPr>
        </p:nvSpPr>
        <p:spPr>
          <a:xfrm>
            <a:off x="76200" y="76200"/>
            <a:ext cx="68580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How </a:t>
            </a:r>
            <a:r>
              <a:rPr lang="en-US" sz="2000" b="1" dirty="0" err="1" smtClean="0">
                <a:solidFill>
                  <a:schemeClr val="tx1">
                    <a:lumMod val="65000"/>
                    <a:lumOff val="35000"/>
                  </a:schemeClr>
                </a:solidFill>
              </a:rPr>
              <a:t>Tree.st</a:t>
            </a:r>
            <a:r>
              <a:rPr lang="en-US" sz="2000" b="1" dirty="0" smtClean="0">
                <a:solidFill>
                  <a:schemeClr val="tx1">
                    <a:lumMod val="65000"/>
                    <a:lumOff val="35000"/>
                  </a:schemeClr>
                </a:solidFill>
              </a:rPr>
              <a:t> Works</a:t>
            </a:r>
            <a:endParaRPr lang="en-US" sz="2000" b="1" dirty="0">
              <a:solidFill>
                <a:schemeClr val="tx1">
                  <a:lumMod val="65000"/>
                  <a:lumOff val="35000"/>
                </a:schemeClr>
              </a:solidFill>
            </a:endParaRPr>
          </a:p>
        </p:txBody>
      </p:sp>
      <p:sp>
        <p:nvSpPr>
          <p:cNvPr id="8" name="Right Triangle 7"/>
          <p:cNvSpPr/>
          <p:nvPr/>
        </p:nvSpPr>
        <p:spPr>
          <a:xfrm rot="2727984" flipH="1" flipV="1">
            <a:off x="2120179"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Rectangle 10"/>
          <p:cNvSpPr/>
          <p:nvPr/>
        </p:nvSpPr>
        <p:spPr>
          <a:xfrm>
            <a:off x="4572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GATHER</a:t>
            </a:r>
          </a:p>
        </p:txBody>
      </p:sp>
      <p:sp>
        <p:nvSpPr>
          <p:cNvPr id="13" name="Right Triangle 12"/>
          <p:cNvSpPr/>
          <p:nvPr/>
        </p:nvSpPr>
        <p:spPr>
          <a:xfrm rot="2727984" flipH="1" flipV="1">
            <a:off x="42710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6" name="Right Triangle 15"/>
          <p:cNvSpPr/>
          <p:nvPr/>
        </p:nvSpPr>
        <p:spPr>
          <a:xfrm rot="2727984" flipH="1" flipV="1">
            <a:off x="64808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extBox 3"/>
          <p:cNvSpPr txBox="1"/>
          <p:nvPr/>
        </p:nvSpPr>
        <p:spPr>
          <a:xfrm>
            <a:off x="533400" y="1828800"/>
            <a:ext cx="1524000" cy="1615827"/>
          </a:xfrm>
          <a:prstGeom prst="rect">
            <a:avLst/>
          </a:prstGeom>
          <a:noFill/>
        </p:spPr>
        <p:txBody>
          <a:bodyPr wrap="square" rtlCol="0">
            <a:spAutoFit/>
          </a:bodyPr>
          <a:lstStyle/>
          <a:p>
            <a:r>
              <a:rPr lang="en-US" sz="1100" dirty="0" smtClean="0">
                <a:solidFill>
                  <a:schemeClr val="bg1"/>
                </a:solidFill>
                <a:latin typeface="Arial"/>
                <a:cs typeface="Arial"/>
              </a:rPr>
              <a:t>We ask </a:t>
            </a:r>
            <a:r>
              <a:rPr lang="en-US" sz="1100" dirty="0">
                <a:solidFill>
                  <a:schemeClr val="bg1"/>
                </a:solidFill>
                <a:latin typeface="Arial"/>
                <a:cs typeface="Arial"/>
              </a:rPr>
              <a:t>members a series of </a:t>
            </a:r>
            <a:r>
              <a:rPr lang="en-US" sz="1100" dirty="0" smtClean="0">
                <a:solidFill>
                  <a:schemeClr val="bg1"/>
                </a:solidFill>
                <a:latin typeface="Arial"/>
                <a:cs typeface="Arial"/>
              </a:rPr>
              <a:t>specific questions </a:t>
            </a:r>
            <a:r>
              <a:rPr lang="en-US" sz="1100" dirty="0">
                <a:solidFill>
                  <a:schemeClr val="bg1"/>
                </a:solidFill>
                <a:latin typeface="Arial"/>
                <a:cs typeface="Arial"/>
              </a:rPr>
              <a:t>to gather </a:t>
            </a:r>
            <a:r>
              <a:rPr lang="en-US" sz="1100" dirty="0" smtClean="0">
                <a:solidFill>
                  <a:schemeClr val="bg1"/>
                </a:solidFill>
                <a:latin typeface="Arial"/>
                <a:cs typeface="Arial"/>
              </a:rPr>
              <a:t>micro-level qualities – that is, qualities specific to the organization or community</a:t>
            </a:r>
            <a:endParaRPr lang="en-US" sz="1100" dirty="0">
              <a:solidFill>
                <a:schemeClr val="bg1"/>
              </a:solidFill>
              <a:latin typeface="Arial"/>
              <a:cs typeface="Arial"/>
            </a:endParaRPr>
          </a:p>
          <a:p>
            <a:endParaRPr lang="en-US" sz="1100" dirty="0">
              <a:solidFill>
                <a:schemeClr val="bg1"/>
              </a:solidFill>
            </a:endParaRPr>
          </a:p>
        </p:txBody>
      </p:sp>
      <p:sp>
        <p:nvSpPr>
          <p:cNvPr id="34" name="Rectangle 33"/>
          <p:cNvSpPr/>
          <p:nvPr/>
        </p:nvSpPr>
        <p:spPr>
          <a:xfrm>
            <a:off x="2590800" y="1828800"/>
            <a:ext cx="1676400" cy="1822704"/>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5" name="Rectangle 34"/>
          <p:cNvSpPr/>
          <p:nvPr/>
        </p:nvSpPr>
        <p:spPr>
          <a:xfrm>
            <a:off x="25908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SEARCH</a:t>
            </a:r>
          </a:p>
        </p:txBody>
      </p:sp>
      <p:sp>
        <p:nvSpPr>
          <p:cNvPr id="36" name="TextBox 35"/>
          <p:cNvSpPr txBox="1"/>
          <p:nvPr/>
        </p:nvSpPr>
        <p:spPr>
          <a:xfrm>
            <a:off x="2667000" y="1828800"/>
            <a:ext cx="1524000" cy="1277273"/>
          </a:xfrm>
          <a:prstGeom prst="rect">
            <a:avLst/>
          </a:prstGeom>
          <a:noFill/>
        </p:spPr>
        <p:txBody>
          <a:bodyPr wrap="square" rtlCol="0">
            <a:spAutoFit/>
          </a:bodyPr>
          <a:lstStyle/>
          <a:p>
            <a:r>
              <a:rPr lang="en-US" sz="1100" dirty="0">
                <a:solidFill>
                  <a:srgbClr val="FFFFFF"/>
                </a:solidFill>
                <a:latin typeface="Arial"/>
                <a:cs typeface="Arial"/>
              </a:rPr>
              <a:t>Enable </a:t>
            </a:r>
            <a:r>
              <a:rPr lang="en-US" sz="1100" dirty="0" smtClean="0">
                <a:solidFill>
                  <a:srgbClr val="FFFFFF"/>
                </a:solidFill>
                <a:latin typeface="Arial"/>
                <a:cs typeface="Arial"/>
              </a:rPr>
              <a:t>members to formulate rich search queries based </a:t>
            </a:r>
            <a:r>
              <a:rPr lang="en-US" sz="1100" dirty="0">
                <a:solidFill>
                  <a:srgbClr val="FFFFFF"/>
                </a:solidFill>
                <a:latin typeface="Arial"/>
                <a:cs typeface="Arial"/>
              </a:rPr>
              <a:t>on the same unique </a:t>
            </a:r>
            <a:r>
              <a:rPr lang="en-US" sz="1100" dirty="0" smtClean="0">
                <a:solidFill>
                  <a:srgbClr val="FFFFFF"/>
                </a:solidFill>
                <a:latin typeface="Arial"/>
                <a:cs typeface="Arial"/>
              </a:rPr>
              <a:t>qualities that were gathered from a population</a:t>
            </a:r>
            <a:endParaRPr lang="en-US" sz="1100" dirty="0">
              <a:solidFill>
                <a:srgbClr val="FFFFFF"/>
              </a:solidFill>
              <a:latin typeface="Arial"/>
              <a:cs typeface="Arial"/>
            </a:endParaRPr>
          </a:p>
        </p:txBody>
      </p:sp>
      <p:sp>
        <p:nvSpPr>
          <p:cNvPr id="38" name="Rectangle 37"/>
          <p:cNvSpPr/>
          <p:nvPr/>
        </p:nvSpPr>
        <p:spPr>
          <a:xfrm>
            <a:off x="48006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9" name="Rectangle 38"/>
          <p:cNvSpPr/>
          <p:nvPr/>
        </p:nvSpPr>
        <p:spPr>
          <a:xfrm>
            <a:off x="48006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GROUPS</a:t>
            </a:r>
          </a:p>
        </p:txBody>
      </p:sp>
      <p:sp>
        <p:nvSpPr>
          <p:cNvPr id="40" name="TextBox 39"/>
          <p:cNvSpPr txBox="1"/>
          <p:nvPr/>
        </p:nvSpPr>
        <p:spPr>
          <a:xfrm>
            <a:off x="4876800" y="1828800"/>
            <a:ext cx="1524000" cy="1277273"/>
          </a:xfrm>
          <a:prstGeom prst="rect">
            <a:avLst/>
          </a:prstGeom>
          <a:noFill/>
        </p:spPr>
        <p:txBody>
          <a:bodyPr wrap="square" rtlCol="0">
            <a:spAutoFit/>
          </a:bodyPr>
          <a:lstStyle/>
          <a:p>
            <a:r>
              <a:rPr lang="en-US" sz="1100" dirty="0" smtClean="0">
                <a:solidFill>
                  <a:srgbClr val="FFFFFF"/>
                </a:solidFill>
                <a:latin typeface="Arial"/>
                <a:cs typeface="Arial"/>
              </a:rPr>
              <a:t>Members create “smart” groups – groups that automatically subscribe members that match a desired set of qualities</a:t>
            </a:r>
            <a:endParaRPr lang="en-US" sz="1100" dirty="0">
              <a:solidFill>
                <a:srgbClr val="FFFFFF"/>
              </a:solidFill>
              <a:latin typeface="Arial"/>
              <a:cs typeface="Arial"/>
            </a:endParaRPr>
          </a:p>
        </p:txBody>
      </p:sp>
      <p:sp>
        <p:nvSpPr>
          <p:cNvPr id="42" name="Rectangle 41"/>
          <p:cNvSpPr/>
          <p:nvPr/>
        </p:nvSpPr>
        <p:spPr>
          <a:xfrm>
            <a:off x="6953175"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43" name="Rectangle 42"/>
          <p:cNvSpPr/>
          <p:nvPr/>
        </p:nvSpPr>
        <p:spPr>
          <a:xfrm>
            <a:off x="6953175"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COMMUNICATE</a:t>
            </a:r>
          </a:p>
        </p:txBody>
      </p:sp>
      <p:sp>
        <p:nvSpPr>
          <p:cNvPr id="45" name="TextBox 44"/>
          <p:cNvSpPr txBox="1"/>
          <p:nvPr/>
        </p:nvSpPr>
        <p:spPr>
          <a:xfrm>
            <a:off x="7029375" y="1828800"/>
            <a:ext cx="1524000" cy="1107996"/>
          </a:xfrm>
          <a:prstGeom prst="rect">
            <a:avLst/>
          </a:prstGeom>
          <a:noFill/>
        </p:spPr>
        <p:txBody>
          <a:bodyPr wrap="square" rtlCol="0">
            <a:spAutoFit/>
          </a:bodyPr>
          <a:lstStyle/>
          <a:p>
            <a:r>
              <a:rPr lang="en-US" sz="1100" dirty="0" smtClean="0">
                <a:solidFill>
                  <a:srgbClr val="FFFFFF"/>
                </a:solidFill>
                <a:latin typeface="Arial"/>
                <a:cs typeface="Arial"/>
              </a:rPr>
              <a:t>Members with very specific qualities and interests self-organize themselves and begin communicating</a:t>
            </a:r>
            <a:endParaRPr lang="en-US" sz="1100" dirty="0">
              <a:solidFill>
                <a:srgbClr val="FFFFFF"/>
              </a:solidFill>
              <a:latin typeface="Arial"/>
              <a:cs typeface="Arial"/>
            </a:endParaRPr>
          </a:p>
        </p:txBody>
      </p:sp>
      <p:sp>
        <p:nvSpPr>
          <p:cNvPr id="47" name="TextBox 46"/>
          <p:cNvSpPr txBox="1"/>
          <p:nvPr/>
        </p:nvSpPr>
        <p:spPr>
          <a:xfrm>
            <a:off x="1600200" y="3788616"/>
            <a:ext cx="59436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chemeClr val="tx1">
                    <a:lumMod val="75000"/>
                    <a:lumOff val="25000"/>
                  </a:schemeClr>
                </a:solidFill>
              </a:rPr>
              <a:t> communities have a strong sense of purpose. Via optional </a:t>
            </a:r>
            <a:r>
              <a:rPr lang="en-US" sz="1500" dirty="0" err="1" smtClean="0">
                <a:solidFill>
                  <a:schemeClr val="tx1">
                    <a:lumMod val="75000"/>
                    <a:lumOff val="25000"/>
                  </a:schemeClr>
                </a:solidFill>
              </a:rPr>
              <a:t>gamification</a:t>
            </a:r>
            <a:r>
              <a:rPr lang="en-US" sz="1500" dirty="0" smtClean="0">
                <a:solidFill>
                  <a:schemeClr val="tx1">
                    <a:lumMod val="75000"/>
                    <a:lumOff val="25000"/>
                  </a:schemeClr>
                </a:solidFill>
              </a:rPr>
              <a:t> modules and competitions we create a culture of innovation</a:t>
            </a:r>
            <a:endParaRPr lang="en-US" sz="1500" dirty="0">
              <a:solidFill>
                <a:schemeClr val="tx1">
                  <a:lumMod val="75000"/>
                  <a:lumOff val="25000"/>
                </a:schemeClr>
              </a:solidFill>
            </a:endParaRPr>
          </a:p>
        </p:txBody>
      </p:sp>
      <p:sp>
        <p:nvSpPr>
          <p:cNvPr id="22" name="TextBox 21"/>
          <p:cNvSpPr txBox="1"/>
          <p:nvPr/>
        </p:nvSpPr>
        <p:spPr>
          <a:xfrm>
            <a:off x="3581400" y="5433536"/>
            <a:ext cx="2057400" cy="323165"/>
          </a:xfrm>
          <a:prstGeom prst="rect">
            <a:avLst/>
          </a:prstGeom>
          <a:noFill/>
          <a:effectLst/>
        </p:spPr>
        <p:txBody>
          <a:bodyPr wrap="square" rtlCol="0">
            <a:spAutoFit/>
          </a:bodyPr>
          <a:lstStyle/>
          <a:p>
            <a:pPr algn="ctr"/>
            <a:r>
              <a:rPr lang="en-US" sz="1500" dirty="0" err="1" smtClean="0"/>
              <a:t>Gamification</a:t>
            </a:r>
            <a:r>
              <a:rPr lang="en-US" sz="1500" dirty="0" smtClean="0"/>
              <a:t> &amp; Goals</a:t>
            </a:r>
          </a:p>
        </p:txBody>
      </p:sp>
      <p:sp>
        <p:nvSpPr>
          <p:cNvPr id="23" name="TextBox 22"/>
          <p:cNvSpPr txBox="1"/>
          <p:nvPr/>
        </p:nvSpPr>
        <p:spPr>
          <a:xfrm>
            <a:off x="3581400" y="5738336"/>
            <a:ext cx="2057400" cy="738664"/>
          </a:xfrm>
          <a:prstGeom prst="rect">
            <a:avLst/>
          </a:prstGeom>
          <a:noFill/>
          <a:effectLst/>
        </p:spPr>
        <p:txBody>
          <a:bodyPr wrap="square" rtlCol="0">
            <a:spAutoFit/>
          </a:bodyPr>
          <a:lstStyle/>
          <a:p>
            <a:r>
              <a:rPr lang="en-US" sz="1400" dirty="0" smtClean="0">
                <a:solidFill>
                  <a:schemeClr val="bg1">
                    <a:lumMod val="50000"/>
                  </a:schemeClr>
                </a:solidFill>
              </a:rPr>
              <a:t>Incentivizes members to create diverse teams to solve challenges</a:t>
            </a:r>
          </a:p>
        </p:txBody>
      </p:sp>
      <p:pic>
        <p:nvPicPr>
          <p:cNvPr id="25" name="Picture 24"/>
          <p:cNvPicPr>
            <a:picLocks noChangeAspect="1"/>
          </p:cNvPicPr>
          <p:nvPr/>
        </p:nvPicPr>
        <p:blipFill>
          <a:blip r:embed="rId2"/>
          <a:stretch>
            <a:fillRect/>
          </a:stretch>
        </p:blipFill>
        <p:spPr>
          <a:xfrm>
            <a:off x="1676400" y="4486364"/>
            <a:ext cx="990600" cy="943223"/>
          </a:xfrm>
          <a:prstGeom prst="rect">
            <a:avLst/>
          </a:prstGeom>
        </p:spPr>
      </p:pic>
      <p:pic>
        <p:nvPicPr>
          <p:cNvPr id="27" name="Picture 26"/>
          <p:cNvPicPr>
            <a:picLocks noChangeAspect="1"/>
          </p:cNvPicPr>
          <p:nvPr/>
        </p:nvPicPr>
        <p:blipFill>
          <a:blip r:embed="rId3"/>
          <a:stretch>
            <a:fillRect/>
          </a:stretch>
        </p:blipFill>
        <p:spPr>
          <a:xfrm>
            <a:off x="4063999" y="4498202"/>
            <a:ext cx="909934" cy="909934"/>
          </a:xfrm>
          <a:prstGeom prst="rect">
            <a:avLst/>
          </a:prstGeom>
        </p:spPr>
      </p:pic>
      <p:sp>
        <p:nvSpPr>
          <p:cNvPr id="28" name="TextBox 27"/>
          <p:cNvSpPr txBox="1"/>
          <p:nvPr/>
        </p:nvSpPr>
        <p:spPr>
          <a:xfrm>
            <a:off x="381000" y="685800"/>
            <a:ext cx="83820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rgbClr val="008000"/>
                </a:solidFill>
              </a:rPr>
              <a:t> </a:t>
            </a:r>
            <a:r>
              <a:rPr lang="en-US" sz="1500" dirty="0" smtClean="0">
                <a:solidFill>
                  <a:srgbClr val="262626"/>
                </a:solidFill>
              </a:rPr>
              <a:t>creates customizable social discovery and networking tools for organizations and communities. Via a four-step process </a:t>
            </a:r>
            <a:r>
              <a:rPr lang="en-US" sz="1500" dirty="0" err="1" smtClean="0">
                <a:solidFill>
                  <a:srgbClr val="008000"/>
                </a:solidFill>
              </a:rPr>
              <a:t>Tree.st</a:t>
            </a:r>
            <a:r>
              <a:rPr lang="en-US" sz="1500" dirty="0" smtClean="0">
                <a:solidFill>
                  <a:srgbClr val="404040"/>
                </a:solidFill>
              </a:rPr>
              <a:t> allows people to easily find one another to innovate and/or create value</a:t>
            </a:r>
            <a:endParaRPr lang="en-US" sz="1500" dirty="0">
              <a:solidFill>
                <a:schemeClr val="tx1">
                  <a:lumMod val="75000"/>
                  <a:lumOff val="25000"/>
                </a:schemeClr>
              </a:solidFill>
            </a:endParaRPr>
          </a:p>
        </p:txBody>
      </p:sp>
      <p:sp>
        <p:nvSpPr>
          <p:cNvPr id="29" name="TextBox 28"/>
          <p:cNvSpPr txBox="1"/>
          <p:nvPr/>
        </p:nvSpPr>
        <p:spPr>
          <a:xfrm>
            <a:off x="1219200" y="5476964"/>
            <a:ext cx="2057400" cy="323165"/>
          </a:xfrm>
          <a:prstGeom prst="rect">
            <a:avLst/>
          </a:prstGeom>
          <a:noFill/>
          <a:effectLst/>
        </p:spPr>
        <p:txBody>
          <a:bodyPr wrap="square" rtlCol="0">
            <a:spAutoFit/>
          </a:bodyPr>
          <a:lstStyle/>
          <a:p>
            <a:pPr algn="ctr"/>
            <a:r>
              <a:rPr lang="en-US" sz="1500" dirty="0" smtClean="0"/>
              <a:t>Social Discovery</a:t>
            </a:r>
          </a:p>
        </p:txBody>
      </p:sp>
      <p:sp>
        <p:nvSpPr>
          <p:cNvPr id="30" name="TextBox 29"/>
          <p:cNvSpPr txBox="1"/>
          <p:nvPr/>
        </p:nvSpPr>
        <p:spPr>
          <a:xfrm>
            <a:off x="1219200" y="5745220"/>
            <a:ext cx="2057400" cy="738664"/>
          </a:xfrm>
          <a:prstGeom prst="rect">
            <a:avLst/>
          </a:prstGeom>
          <a:noFill/>
          <a:effectLst/>
        </p:spPr>
        <p:txBody>
          <a:bodyPr wrap="square" rtlCol="0">
            <a:spAutoFit/>
          </a:bodyPr>
          <a:lstStyle/>
          <a:p>
            <a:r>
              <a:rPr lang="en-US" sz="1400" dirty="0" err="1" smtClean="0">
                <a:solidFill>
                  <a:srgbClr val="008000"/>
                </a:solidFill>
              </a:rPr>
              <a:t>Tree.st</a:t>
            </a:r>
            <a:r>
              <a:rPr lang="en-US" sz="1400" dirty="0" smtClean="0">
                <a:solidFill>
                  <a:schemeClr val="bg1">
                    <a:lumMod val="50000"/>
                  </a:schemeClr>
                </a:solidFill>
              </a:rPr>
              <a:t> creates a medium where members can find one another</a:t>
            </a:r>
          </a:p>
        </p:txBody>
      </p:sp>
      <p:pic>
        <p:nvPicPr>
          <p:cNvPr id="3" name="Picture 2"/>
          <p:cNvPicPr>
            <a:picLocks noChangeAspect="1"/>
          </p:cNvPicPr>
          <p:nvPr/>
        </p:nvPicPr>
        <p:blipFill>
          <a:blip r:embed="rId4"/>
          <a:stretch>
            <a:fillRect/>
          </a:stretch>
        </p:blipFill>
        <p:spPr>
          <a:xfrm>
            <a:off x="6629399" y="4611416"/>
            <a:ext cx="865547" cy="865547"/>
          </a:xfrm>
          <a:prstGeom prst="rect">
            <a:avLst/>
          </a:prstGeom>
        </p:spPr>
      </p:pic>
      <p:sp>
        <p:nvSpPr>
          <p:cNvPr id="32" name="TextBox 31"/>
          <p:cNvSpPr txBox="1"/>
          <p:nvPr/>
        </p:nvSpPr>
        <p:spPr>
          <a:xfrm>
            <a:off x="6096000" y="5476964"/>
            <a:ext cx="2057400" cy="323165"/>
          </a:xfrm>
          <a:prstGeom prst="rect">
            <a:avLst/>
          </a:prstGeom>
          <a:noFill/>
          <a:effectLst/>
        </p:spPr>
        <p:txBody>
          <a:bodyPr wrap="square" rtlCol="0">
            <a:spAutoFit/>
          </a:bodyPr>
          <a:lstStyle/>
          <a:p>
            <a:pPr algn="ctr"/>
            <a:r>
              <a:rPr lang="en-US" sz="1500" dirty="0" smtClean="0"/>
              <a:t>Innovation</a:t>
            </a:r>
          </a:p>
        </p:txBody>
      </p:sp>
      <p:sp>
        <p:nvSpPr>
          <p:cNvPr id="37" name="TextBox 36"/>
          <p:cNvSpPr txBox="1"/>
          <p:nvPr/>
        </p:nvSpPr>
        <p:spPr>
          <a:xfrm>
            <a:off x="6096000" y="5745220"/>
            <a:ext cx="2057400" cy="738664"/>
          </a:xfrm>
          <a:prstGeom prst="rect">
            <a:avLst/>
          </a:prstGeom>
          <a:noFill/>
          <a:effectLst/>
        </p:spPr>
        <p:txBody>
          <a:bodyPr wrap="square" rtlCol="0">
            <a:spAutoFit/>
          </a:bodyPr>
          <a:lstStyle/>
          <a:p>
            <a:r>
              <a:rPr lang="en-US" sz="1400" dirty="0" smtClean="0">
                <a:solidFill>
                  <a:schemeClr val="bg1">
                    <a:lumMod val="50000"/>
                  </a:schemeClr>
                </a:solidFill>
              </a:rPr>
              <a:t>Creates results where business value can be derived</a:t>
            </a:r>
          </a:p>
        </p:txBody>
      </p:sp>
      <p:sp>
        <p:nvSpPr>
          <p:cNvPr id="41" name="Right Triangle 40"/>
          <p:cNvSpPr/>
          <p:nvPr/>
        </p:nvSpPr>
        <p:spPr>
          <a:xfrm rot="2727984" flipH="1" flipV="1">
            <a:off x="3186978"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Right Triangle 43"/>
          <p:cNvSpPr/>
          <p:nvPr/>
        </p:nvSpPr>
        <p:spPr>
          <a:xfrm rot="2727984" flipH="1" flipV="1">
            <a:off x="5625380"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TextBox 4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5" name="TextBox 4"/>
          <p:cNvSpPr txBox="1"/>
          <p:nvPr/>
        </p:nvSpPr>
        <p:spPr>
          <a:xfrm>
            <a:off x="1399011" y="3225219"/>
            <a:ext cx="805391" cy="246221"/>
          </a:xfrm>
          <a:prstGeom prst="rect">
            <a:avLst/>
          </a:prstGeom>
          <a:noFill/>
        </p:spPr>
        <p:txBody>
          <a:bodyPr wrap="none" rtlCol="0">
            <a:spAutoFit/>
          </a:bodyPr>
          <a:lstStyle/>
          <a:p>
            <a:r>
              <a:rPr lang="en-US" sz="1000" i="1" dirty="0" smtClean="0">
                <a:solidFill>
                  <a:schemeClr val="bg1"/>
                </a:solidFill>
              </a:rPr>
              <a:t>Appendix A</a:t>
            </a:r>
            <a:endParaRPr lang="en-US" sz="1000" i="1" dirty="0">
              <a:solidFill>
                <a:schemeClr val="bg1"/>
              </a:solidFill>
            </a:endParaRPr>
          </a:p>
        </p:txBody>
      </p:sp>
      <p:sp>
        <p:nvSpPr>
          <p:cNvPr id="50" name="TextBox 49"/>
          <p:cNvSpPr txBox="1"/>
          <p:nvPr/>
        </p:nvSpPr>
        <p:spPr>
          <a:xfrm>
            <a:off x="3528338" y="3222308"/>
            <a:ext cx="800945" cy="246221"/>
          </a:xfrm>
          <a:prstGeom prst="rect">
            <a:avLst/>
          </a:prstGeom>
          <a:noFill/>
        </p:spPr>
        <p:txBody>
          <a:bodyPr wrap="none" rtlCol="0">
            <a:spAutoFit/>
          </a:bodyPr>
          <a:lstStyle/>
          <a:p>
            <a:r>
              <a:rPr lang="en-US" sz="1000" i="1" dirty="0" smtClean="0">
                <a:solidFill>
                  <a:schemeClr val="bg1"/>
                </a:solidFill>
              </a:rPr>
              <a:t>Appendix B</a:t>
            </a:r>
            <a:endParaRPr lang="en-US" sz="1000" i="1" dirty="0">
              <a:solidFill>
                <a:schemeClr val="bg1"/>
              </a:solidFill>
            </a:endParaRPr>
          </a:p>
        </p:txBody>
      </p:sp>
      <p:sp>
        <p:nvSpPr>
          <p:cNvPr id="51" name="TextBox 50"/>
          <p:cNvSpPr txBox="1"/>
          <p:nvPr/>
        </p:nvSpPr>
        <p:spPr>
          <a:xfrm>
            <a:off x="5733274" y="3231571"/>
            <a:ext cx="798190" cy="246221"/>
          </a:xfrm>
          <a:prstGeom prst="rect">
            <a:avLst/>
          </a:prstGeom>
          <a:noFill/>
        </p:spPr>
        <p:txBody>
          <a:bodyPr wrap="none" rtlCol="0">
            <a:spAutoFit/>
          </a:bodyPr>
          <a:lstStyle/>
          <a:p>
            <a:r>
              <a:rPr lang="en-US" sz="1000" i="1" dirty="0" smtClean="0">
                <a:solidFill>
                  <a:schemeClr val="bg1"/>
                </a:solidFill>
              </a:rPr>
              <a:t>Appendix C</a:t>
            </a:r>
            <a:endParaRPr lang="en-US" sz="1000" i="1" dirty="0">
              <a:solidFill>
                <a:schemeClr val="bg1"/>
              </a:solidFill>
            </a:endParaRPr>
          </a:p>
        </p:txBody>
      </p:sp>
      <p:sp>
        <p:nvSpPr>
          <p:cNvPr id="52" name="TextBox 51"/>
          <p:cNvSpPr txBox="1"/>
          <p:nvPr/>
        </p:nvSpPr>
        <p:spPr>
          <a:xfrm>
            <a:off x="7876712" y="3231571"/>
            <a:ext cx="810088" cy="246221"/>
          </a:xfrm>
          <a:prstGeom prst="rect">
            <a:avLst/>
          </a:prstGeom>
          <a:noFill/>
        </p:spPr>
        <p:txBody>
          <a:bodyPr wrap="none" rtlCol="0">
            <a:spAutoFit/>
          </a:bodyPr>
          <a:lstStyle/>
          <a:p>
            <a:r>
              <a:rPr lang="en-US" sz="1000" i="1" dirty="0" smtClean="0">
                <a:solidFill>
                  <a:schemeClr val="bg1"/>
                </a:solidFill>
              </a:rPr>
              <a:t>Appendix D</a:t>
            </a:r>
            <a:endParaRPr lang="en-US" sz="1000" i="1" dirty="0">
              <a:solidFill>
                <a:schemeClr val="bg1"/>
              </a:solidFill>
            </a:endParaRPr>
          </a:p>
        </p:txBody>
      </p:sp>
    </p:spTree>
    <p:extLst>
      <p:ext uri="{BB962C8B-B14F-4D97-AF65-F5344CB8AC3E}">
        <p14:creationId xmlns:p14="http://schemas.microsoft.com/office/powerpoint/2010/main" val="2049720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anim calcmode="lin" valueType="num">
                                      <p:cBhvr>
                                        <p:cTn id="28" dur="250" fill="hold"/>
                                        <p:tgtEl>
                                          <p:spTgt spid="35"/>
                                        </p:tgtEl>
                                        <p:attrNameLst>
                                          <p:attrName>ppt_x</p:attrName>
                                        </p:attrNameLst>
                                      </p:cBhvr>
                                      <p:tavLst>
                                        <p:tav tm="0">
                                          <p:val>
                                            <p:strVal val="#ppt_x"/>
                                          </p:val>
                                        </p:tav>
                                        <p:tav tm="100000">
                                          <p:val>
                                            <p:strVal val="#ppt_x"/>
                                          </p:val>
                                        </p:tav>
                                      </p:tavLst>
                                    </p:anim>
                                    <p:anim calcmode="lin" valueType="num">
                                      <p:cBhvr>
                                        <p:cTn id="29" dur="2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anim calcmode="lin" valueType="num">
                                      <p:cBhvr>
                                        <p:cTn id="33" dur="250" fill="hold"/>
                                        <p:tgtEl>
                                          <p:spTgt spid="39"/>
                                        </p:tgtEl>
                                        <p:attrNameLst>
                                          <p:attrName>ppt_x</p:attrName>
                                        </p:attrNameLst>
                                      </p:cBhvr>
                                      <p:tavLst>
                                        <p:tav tm="0">
                                          <p:val>
                                            <p:strVal val="#ppt_x"/>
                                          </p:val>
                                        </p:tav>
                                        <p:tav tm="100000">
                                          <p:val>
                                            <p:strVal val="#ppt_x"/>
                                          </p:val>
                                        </p:tav>
                                      </p:tavLst>
                                    </p:anim>
                                    <p:anim calcmode="lin" valueType="num">
                                      <p:cBhvr>
                                        <p:cTn id="34" dur="2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anim calcmode="lin" valueType="num">
                                      <p:cBhvr>
                                        <p:cTn id="38" dur="250" fill="hold"/>
                                        <p:tgtEl>
                                          <p:spTgt spid="43"/>
                                        </p:tgtEl>
                                        <p:attrNameLst>
                                          <p:attrName>ppt_x</p:attrName>
                                        </p:attrNameLst>
                                      </p:cBhvr>
                                      <p:tavLst>
                                        <p:tav tm="0">
                                          <p:val>
                                            <p:strVal val="#ppt_x"/>
                                          </p:val>
                                        </p:tav>
                                        <p:tav tm="100000">
                                          <p:val>
                                            <p:strVal val="#ppt_x"/>
                                          </p:val>
                                        </p:tav>
                                      </p:tavLst>
                                    </p:anim>
                                    <p:anim calcmode="lin" valueType="num">
                                      <p:cBhvr>
                                        <p:cTn id="39" dur="25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250"/>
                                        <p:tgtEl>
                                          <p:spTgt spid="41"/>
                                        </p:tgtEl>
                                      </p:cBhvr>
                                    </p:animEffect>
                                    <p:anim calcmode="lin" valueType="num">
                                      <p:cBhvr>
                                        <p:cTn id="43" dur="250" fill="hold"/>
                                        <p:tgtEl>
                                          <p:spTgt spid="41"/>
                                        </p:tgtEl>
                                        <p:attrNameLst>
                                          <p:attrName>ppt_x</p:attrName>
                                        </p:attrNameLst>
                                      </p:cBhvr>
                                      <p:tavLst>
                                        <p:tav tm="0">
                                          <p:val>
                                            <p:strVal val="#ppt_x"/>
                                          </p:val>
                                        </p:tav>
                                        <p:tav tm="100000">
                                          <p:val>
                                            <p:strVal val="#ppt_x"/>
                                          </p:val>
                                        </p:tav>
                                      </p:tavLst>
                                    </p:anim>
                                    <p:anim calcmode="lin" valueType="num">
                                      <p:cBhvr>
                                        <p:cTn id="44" dur="2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anim calcmode="lin" valueType="num">
                                      <p:cBhvr>
                                        <p:cTn id="48" dur="250" fill="hold"/>
                                        <p:tgtEl>
                                          <p:spTgt spid="44"/>
                                        </p:tgtEl>
                                        <p:attrNameLst>
                                          <p:attrName>ppt_x</p:attrName>
                                        </p:attrNameLst>
                                      </p:cBhvr>
                                      <p:tavLst>
                                        <p:tav tm="0">
                                          <p:val>
                                            <p:strVal val="#ppt_x"/>
                                          </p:val>
                                        </p:tav>
                                        <p:tav tm="100000">
                                          <p:val>
                                            <p:strVal val="#ppt_x"/>
                                          </p:val>
                                        </p:tav>
                                      </p:tavLst>
                                    </p:anim>
                                    <p:anim calcmode="lin" valueType="num">
                                      <p:cBhvr>
                                        <p:cTn id="49"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35" grpId="0" animBg="1"/>
      <p:bldP spid="39" grpId="0" animBg="1"/>
      <p:bldP spid="43" grpId="0" animBg="1"/>
      <p:bldP spid="41"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762000" y="3810000"/>
            <a:ext cx="4495800" cy="24384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rot="10800000">
            <a:off x="2438401" y="152400"/>
            <a:ext cx="1280160" cy="3435023"/>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Rounded Rectangle 32"/>
          <p:cNvSpPr/>
          <p:nvPr/>
        </p:nvSpPr>
        <p:spPr>
          <a:xfrm>
            <a:off x="85275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878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Judges</a:t>
            </a:r>
            <a:endParaRPr lang="en-US" sz="1200" dirty="0">
              <a:solidFill>
                <a:schemeClr val="tx1"/>
              </a:solidFill>
            </a:endParaRPr>
          </a:p>
        </p:txBody>
      </p:sp>
      <p:sp>
        <p:nvSpPr>
          <p:cNvPr id="43" name="Rounded Rectangle 42"/>
          <p:cNvSpPr/>
          <p:nvPr/>
        </p:nvSpPr>
        <p:spPr>
          <a:xfrm>
            <a:off x="854353"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Cases</a:t>
            </a:r>
            <a:endParaRPr lang="en-US" sz="1200" dirty="0">
              <a:solidFill>
                <a:schemeClr val="tx1"/>
              </a:solidFill>
            </a:endParaRPr>
          </a:p>
        </p:txBody>
      </p:sp>
      <p:sp>
        <p:nvSpPr>
          <p:cNvPr id="45" name="Rounded Rectangle 44"/>
          <p:cNvSpPr/>
          <p:nvPr/>
        </p:nvSpPr>
        <p:spPr>
          <a:xfrm>
            <a:off x="93770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Wins</a:t>
            </a:r>
            <a:endParaRPr lang="en-US" sz="1200" dirty="0">
              <a:solidFill>
                <a:schemeClr val="tx1"/>
              </a:solidFill>
            </a:endParaRPr>
          </a:p>
        </p:txBody>
      </p:sp>
      <p:sp>
        <p:nvSpPr>
          <p:cNvPr id="54"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Competitive Edge – Professional Networks</a:t>
            </a:r>
            <a:endParaRPr lang="en-US" sz="2000" b="1" dirty="0">
              <a:solidFill>
                <a:schemeClr val="tx1">
                  <a:lumMod val="65000"/>
                  <a:lumOff val="35000"/>
                </a:schemeClr>
              </a:solidFill>
            </a:endParaRPr>
          </a:p>
        </p:txBody>
      </p:sp>
      <p:sp>
        <p:nvSpPr>
          <p:cNvPr id="10" name="Up Arrow 9"/>
          <p:cNvSpPr/>
          <p:nvPr/>
        </p:nvSpPr>
        <p:spPr>
          <a:xfrm>
            <a:off x="76200" y="1676400"/>
            <a:ext cx="609600" cy="17526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dirty="0" smtClean="0">
                <a:effectLst>
                  <a:outerShdw blurRad="50800" dist="38100" dir="2700000" algn="tl" rotWithShape="0">
                    <a:schemeClr val="tx1">
                      <a:lumMod val="95000"/>
                      <a:lumOff val="5000"/>
                      <a:alpha val="43000"/>
                    </a:schemeClr>
                  </a:outerShdw>
                </a:effectLst>
              </a:rPr>
              <a:t>Broad Qualities</a:t>
            </a:r>
            <a:endParaRPr lang="en-US" sz="1500" dirty="0">
              <a:effectLst>
                <a:outerShdw blurRad="50800" dist="38100" dir="2700000" algn="tl" rotWithShape="0">
                  <a:schemeClr val="tx1">
                    <a:lumMod val="95000"/>
                    <a:lumOff val="5000"/>
                    <a:alpha val="43000"/>
                  </a:schemeClr>
                </a:outerShdw>
              </a:effectLst>
            </a:endParaRPr>
          </a:p>
        </p:txBody>
      </p:sp>
      <p:sp>
        <p:nvSpPr>
          <p:cNvPr id="77" name="Up Arrow 76"/>
          <p:cNvSpPr/>
          <p:nvPr/>
        </p:nvSpPr>
        <p:spPr>
          <a:xfrm rot="10800000">
            <a:off x="76201" y="3429000"/>
            <a:ext cx="609600" cy="2819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Micro Qualities</a:t>
            </a:r>
            <a:endParaRPr lang="en-US" sz="1500" dirty="0">
              <a:effectLst>
                <a:outerShdw blurRad="50800" dist="38100" dir="2700000" algn="tl" rotWithShape="0">
                  <a:schemeClr val="tx1">
                    <a:lumMod val="95000"/>
                    <a:lumOff val="5000"/>
                    <a:alpha val="43000"/>
                  </a:schemeClr>
                </a:outerShdw>
              </a:effectLst>
            </a:endParaRPr>
          </a:p>
        </p:txBody>
      </p:sp>
      <p:sp>
        <p:nvSpPr>
          <p:cNvPr id="5" name="Title 1"/>
          <p:cNvSpPr txBox="1">
            <a:spLocks/>
          </p:cNvSpPr>
          <p:nvPr/>
        </p:nvSpPr>
        <p:spPr>
          <a:xfrm>
            <a:off x="1371600" y="3505200"/>
            <a:ext cx="3276600" cy="304800"/>
          </a:xfrm>
          <a:prstGeom prst="rect">
            <a:avLst/>
          </a:prstGeom>
          <a:solidFill>
            <a:schemeClr val="tx1">
              <a:lumMod val="75000"/>
              <a:lumOff val="2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Professions</a:t>
            </a:r>
            <a:endParaRPr lang="en-US" sz="1200" b="1" dirty="0">
              <a:solidFill>
                <a:schemeClr val="bg1"/>
              </a:solidFill>
            </a:endParaRPr>
          </a:p>
        </p:txBody>
      </p:sp>
      <p:sp>
        <p:nvSpPr>
          <p:cNvPr id="58" name="Title 1"/>
          <p:cNvSpPr txBox="1">
            <a:spLocks/>
          </p:cNvSpPr>
          <p:nvPr/>
        </p:nvSpPr>
        <p:spPr>
          <a:xfrm>
            <a:off x="2280354" y="5678063"/>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6096000"/>
            <a:ext cx="152400" cy="152400"/>
          </a:xfrm>
          <a:prstGeom prst="rect">
            <a:avLst/>
          </a:prstGeom>
        </p:spPr>
      </p:pic>
      <p:sp>
        <p:nvSpPr>
          <p:cNvPr id="37" name="Rounded Rectangle 36"/>
          <p:cNvSpPr/>
          <p:nvPr/>
        </p:nvSpPr>
        <p:spPr>
          <a:xfrm>
            <a:off x="2535908" y="2234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Career</a:t>
            </a:r>
            <a:endParaRPr lang="en-US" sz="1200" dirty="0"/>
          </a:p>
        </p:txBody>
      </p:sp>
      <p:sp>
        <p:nvSpPr>
          <p:cNvPr id="38" name="Rounded Rectangle 37"/>
          <p:cNvSpPr/>
          <p:nvPr/>
        </p:nvSpPr>
        <p:spPr>
          <a:xfrm>
            <a:off x="2542360" y="262702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2539012" y="30224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Approach</a:t>
            </a:r>
            <a:endParaRPr lang="en-US" sz="1200" dirty="0">
              <a:solidFill>
                <a:schemeClr val="tx1"/>
              </a:solidFill>
            </a:endParaRPr>
          </a:p>
        </p:txBody>
      </p:sp>
      <p:sp>
        <p:nvSpPr>
          <p:cNvPr id="51" name="Rounded Rectangle 50"/>
          <p:cNvSpPr/>
          <p:nvPr/>
        </p:nvSpPr>
        <p:spPr>
          <a:xfrm>
            <a:off x="20661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2" name="Title 1"/>
          <p:cNvSpPr txBox="1">
            <a:spLocks/>
          </p:cNvSpPr>
          <p:nvPr/>
        </p:nvSpPr>
        <p:spPr>
          <a:xfrm>
            <a:off x="764219" y="3813112"/>
            <a:ext cx="114078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Lawyers</a:t>
            </a:r>
            <a:endParaRPr lang="en-US" sz="1200" b="1" dirty="0">
              <a:solidFill>
                <a:schemeClr val="bg1"/>
              </a:solidFill>
            </a:endParaRPr>
          </a:p>
        </p:txBody>
      </p:sp>
      <p:sp>
        <p:nvSpPr>
          <p:cNvPr id="53" name="Title 1"/>
          <p:cNvSpPr txBox="1">
            <a:spLocks/>
          </p:cNvSpPr>
          <p:nvPr/>
        </p:nvSpPr>
        <p:spPr>
          <a:xfrm>
            <a:off x="1828800" y="3813112"/>
            <a:ext cx="1295399"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Doctors</a:t>
            </a:r>
            <a:endParaRPr lang="en-US" sz="1200" b="1" dirty="0">
              <a:solidFill>
                <a:schemeClr val="bg1"/>
              </a:solidFill>
            </a:endParaRPr>
          </a:p>
        </p:txBody>
      </p:sp>
      <p:sp>
        <p:nvSpPr>
          <p:cNvPr id="55" name="Rounded Rectangle 54"/>
          <p:cNvSpPr/>
          <p:nvPr/>
        </p:nvSpPr>
        <p:spPr>
          <a:xfrm>
            <a:off x="30480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048000" y="4670932"/>
            <a:ext cx="10668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License Type</a:t>
            </a:r>
            <a:endParaRPr lang="en-US" sz="1200" dirty="0">
              <a:solidFill>
                <a:schemeClr val="tx1"/>
              </a:solidFill>
            </a:endParaRPr>
          </a:p>
        </p:txBody>
      </p:sp>
      <p:sp>
        <p:nvSpPr>
          <p:cNvPr id="63" name="Rounded Rectangle 62"/>
          <p:cNvSpPr/>
          <p:nvPr/>
        </p:nvSpPr>
        <p:spPr>
          <a:xfrm>
            <a:off x="3048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Experience</a:t>
            </a:r>
            <a:endParaRPr lang="en-US" sz="1200" dirty="0">
              <a:solidFill>
                <a:schemeClr val="tx1"/>
              </a:solidFill>
            </a:endParaRPr>
          </a:p>
        </p:txBody>
      </p:sp>
      <p:sp>
        <p:nvSpPr>
          <p:cNvPr id="64" name="Rounded Rectangle 63"/>
          <p:cNvSpPr/>
          <p:nvPr/>
        </p:nvSpPr>
        <p:spPr>
          <a:xfrm>
            <a:off x="31329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Airports</a:t>
            </a:r>
            <a:endParaRPr lang="en-US" sz="1200" dirty="0">
              <a:solidFill>
                <a:schemeClr val="tx1"/>
              </a:solidFill>
            </a:endParaRPr>
          </a:p>
        </p:txBody>
      </p:sp>
      <p:sp>
        <p:nvSpPr>
          <p:cNvPr id="65" name="Title 1"/>
          <p:cNvSpPr txBox="1">
            <a:spLocks/>
          </p:cNvSpPr>
          <p:nvPr/>
        </p:nvSpPr>
        <p:spPr>
          <a:xfrm>
            <a:off x="3040568" y="3813112"/>
            <a:ext cx="1150432"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Pilots</a:t>
            </a:r>
            <a:endParaRPr lang="en-US" sz="1200" b="1" dirty="0">
              <a:solidFill>
                <a:schemeClr val="bg1"/>
              </a:solidFill>
            </a:endParaRPr>
          </a:p>
        </p:txBody>
      </p:sp>
      <p:sp>
        <p:nvSpPr>
          <p:cNvPr id="67" name="Rounded Rectangle 66"/>
          <p:cNvSpPr/>
          <p:nvPr/>
        </p:nvSpPr>
        <p:spPr>
          <a:xfrm>
            <a:off x="4181792" y="4286820"/>
            <a:ext cx="99980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Brand Focus</a:t>
            </a:r>
            <a:endParaRPr lang="en-US" sz="1200" dirty="0">
              <a:solidFill>
                <a:schemeClr val="tx1"/>
              </a:solidFill>
            </a:endParaRPr>
          </a:p>
        </p:txBody>
      </p:sp>
      <p:sp>
        <p:nvSpPr>
          <p:cNvPr id="68" name="Rounded Rectangle 67"/>
          <p:cNvSpPr/>
          <p:nvPr/>
        </p:nvSpPr>
        <p:spPr>
          <a:xfrm>
            <a:off x="4231753" y="466782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Geography</a:t>
            </a:r>
            <a:endParaRPr lang="en-US" sz="1200" dirty="0">
              <a:solidFill>
                <a:schemeClr val="tx1"/>
              </a:solidFill>
            </a:endParaRPr>
          </a:p>
        </p:txBody>
      </p:sp>
      <p:sp>
        <p:nvSpPr>
          <p:cNvPr id="69" name="Rounded Rectangle 68"/>
          <p:cNvSpPr/>
          <p:nvPr/>
        </p:nvSpPr>
        <p:spPr>
          <a:xfrm>
            <a:off x="4114800" y="5048820"/>
            <a:ext cx="9906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Department</a:t>
            </a:r>
            <a:endParaRPr lang="en-US" sz="1200" dirty="0">
              <a:solidFill>
                <a:schemeClr val="tx1"/>
              </a:solidFill>
            </a:endParaRPr>
          </a:p>
        </p:txBody>
      </p:sp>
      <p:sp>
        <p:nvSpPr>
          <p:cNvPr id="70" name="Rounded Rectangle 69"/>
          <p:cNvSpPr/>
          <p:nvPr/>
        </p:nvSpPr>
        <p:spPr>
          <a:xfrm>
            <a:off x="4250563" y="542982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Years at …</a:t>
            </a:r>
            <a:endParaRPr lang="en-US" sz="1200" dirty="0">
              <a:solidFill>
                <a:schemeClr val="tx1"/>
              </a:solidFill>
            </a:endParaRPr>
          </a:p>
        </p:txBody>
      </p:sp>
      <p:sp>
        <p:nvSpPr>
          <p:cNvPr id="71" name="Title 1"/>
          <p:cNvSpPr txBox="1">
            <a:spLocks/>
          </p:cNvSpPr>
          <p:nvPr/>
        </p:nvSpPr>
        <p:spPr>
          <a:xfrm>
            <a:off x="4176538" y="3810000"/>
            <a:ext cx="107904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Pepsi</a:t>
            </a:r>
            <a:endParaRPr lang="en-US" sz="1200" b="1" dirty="0">
              <a:solidFill>
                <a:schemeClr val="bg1"/>
              </a:solidFill>
            </a:endParaRPr>
          </a:p>
        </p:txBody>
      </p:sp>
      <p:sp>
        <p:nvSpPr>
          <p:cNvPr id="72" name="Rounded Rectangle 71"/>
          <p:cNvSpPr/>
          <p:nvPr/>
        </p:nvSpPr>
        <p:spPr>
          <a:xfrm>
            <a:off x="304800" y="942201"/>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Rounded Rectangle 72"/>
          <p:cNvSpPr/>
          <p:nvPr/>
        </p:nvSpPr>
        <p:spPr>
          <a:xfrm>
            <a:off x="304800" y="1170801"/>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TextBox 2"/>
          <p:cNvSpPr txBox="1"/>
          <p:nvPr/>
        </p:nvSpPr>
        <p:spPr>
          <a:xfrm>
            <a:off x="228600" y="646537"/>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4" name="TextBox 73"/>
          <p:cNvSpPr txBox="1"/>
          <p:nvPr/>
        </p:nvSpPr>
        <p:spPr>
          <a:xfrm>
            <a:off x="686150" y="866001"/>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75" name="TextBox 74"/>
          <p:cNvSpPr txBox="1"/>
          <p:nvPr/>
        </p:nvSpPr>
        <p:spPr>
          <a:xfrm>
            <a:off x="685800" y="1094601"/>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pic>
        <p:nvPicPr>
          <p:cNvPr id="6" name="Picture 5"/>
          <p:cNvPicPr>
            <a:picLocks noChangeAspect="1"/>
          </p:cNvPicPr>
          <p:nvPr/>
        </p:nvPicPr>
        <p:blipFill>
          <a:blip r:embed="rId3"/>
          <a:stretch>
            <a:fillRect/>
          </a:stretch>
        </p:blipFill>
        <p:spPr>
          <a:xfrm>
            <a:off x="2685274" y="1337768"/>
            <a:ext cx="313232" cy="313232"/>
          </a:xfrm>
          <a:prstGeom prst="rect">
            <a:avLst/>
          </a:prstGeom>
        </p:spPr>
      </p:pic>
      <p:sp>
        <p:nvSpPr>
          <p:cNvPr id="76" name="TextBox 75"/>
          <p:cNvSpPr txBox="1"/>
          <p:nvPr/>
        </p:nvSpPr>
        <p:spPr>
          <a:xfrm>
            <a:off x="5486400" y="617577"/>
            <a:ext cx="3505200" cy="5447645"/>
          </a:xfrm>
          <a:prstGeom prst="rect">
            <a:avLst/>
          </a:prstGeom>
          <a:noFill/>
          <a:effectLst/>
        </p:spPr>
        <p:txBody>
          <a:bodyPr wrap="square" rtlCol="0">
            <a:spAutoFit/>
          </a:bodyPr>
          <a:lstStyle/>
          <a:p>
            <a:r>
              <a:rPr lang="en-US" sz="1600" dirty="0" smtClean="0">
                <a:solidFill>
                  <a:schemeClr val="accent1">
                    <a:lumMod val="75000"/>
                  </a:schemeClr>
                </a:solidFill>
              </a:rPr>
              <a:t>LinkedIn </a:t>
            </a:r>
            <a:r>
              <a:rPr lang="en-US" sz="1600" dirty="0" smtClean="0">
                <a:solidFill>
                  <a:schemeClr val="tx1">
                    <a:lumMod val="75000"/>
                    <a:lumOff val="25000"/>
                  </a:schemeClr>
                </a:solidFill>
              </a:rPr>
              <a:t>and </a:t>
            </a:r>
            <a:r>
              <a:rPr lang="en-US" sz="1600" dirty="0" smtClean="0">
                <a:solidFill>
                  <a:schemeClr val="accent1">
                    <a:lumMod val="75000"/>
                  </a:schemeClr>
                </a:solidFill>
              </a:rPr>
              <a:t>Yammer </a:t>
            </a:r>
            <a:r>
              <a:rPr lang="en-US" sz="1500" dirty="0" smtClean="0">
                <a:solidFill>
                  <a:schemeClr val="tx1">
                    <a:lumMod val="75000"/>
                    <a:lumOff val="25000"/>
                  </a:schemeClr>
                </a:solidFill>
              </a:rPr>
              <a:t>only gather broad qualities about professionals, such as their education, fields, roles, etc.</a:t>
            </a:r>
          </a:p>
          <a:p>
            <a:endParaRPr lang="en-US" sz="800" dirty="0">
              <a:solidFill>
                <a:schemeClr val="tx1">
                  <a:lumMod val="75000"/>
                  <a:lumOff val="25000"/>
                </a:schemeClr>
              </a:solidFill>
            </a:endParaRPr>
          </a:p>
          <a:p>
            <a:r>
              <a:rPr lang="en-US" sz="1500" dirty="0" err="1" smtClean="0">
                <a:solidFill>
                  <a:srgbClr val="008000"/>
                </a:solidFill>
              </a:rPr>
              <a:t>Tree.st</a:t>
            </a:r>
            <a:r>
              <a:rPr lang="en-US" sz="1500" dirty="0" smtClean="0">
                <a:solidFill>
                  <a:schemeClr val="tx1">
                    <a:lumMod val="75000"/>
                    <a:lumOff val="25000"/>
                  </a:schemeClr>
                </a:solidFill>
              </a:rPr>
              <a:t> on the other hand can gather any number of micro-level qualities specific for each profession, enabling professionals to find one another via complex searches.</a:t>
            </a:r>
            <a:endParaRPr lang="en-US" sz="1500" dirty="0">
              <a:solidFill>
                <a:schemeClr val="tx1">
                  <a:lumMod val="75000"/>
                  <a:lumOff val="25000"/>
                </a:schemeClr>
              </a:solidFill>
            </a:endParaRP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If </a:t>
            </a:r>
            <a:r>
              <a:rPr lang="en-US" sz="1500" dirty="0" err="1" smtClean="0">
                <a:solidFill>
                  <a:srgbClr val="008000"/>
                </a:solidFill>
              </a:rPr>
              <a:t>Tree.st</a:t>
            </a:r>
            <a:r>
              <a:rPr lang="en-US" sz="1500" dirty="0" smtClean="0">
                <a:solidFill>
                  <a:schemeClr val="tx1">
                    <a:lumMod val="75000"/>
                    <a:lumOff val="25000"/>
                  </a:schemeClr>
                </a:solidFill>
              </a:rPr>
              <a:t> were to create profession-specific communities:</a:t>
            </a:r>
          </a:p>
          <a:p>
            <a:endParaRPr lang="en-US" sz="800" dirty="0" smtClean="0">
              <a:solidFill>
                <a:schemeClr val="tx1">
                  <a:lumMod val="75000"/>
                  <a:lumOff val="25000"/>
                </a:schemeClr>
              </a:solidFill>
            </a:endParaRPr>
          </a:p>
          <a:p>
            <a:r>
              <a:rPr lang="en-US" sz="1500" i="1" dirty="0" smtClean="0">
                <a:solidFill>
                  <a:schemeClr val="tx1">
                    <a:lumMod val="75000"/>
                    <a:lumOff val="25000"/>
                  </a:schemeClr>
                </a:solidFill>
              </a:rPr>
              <a:t>All 3</a:t>
            </a:r>
            <a:r>
              <a:rPr lang="en-US" sz="1500" i="1" baseline="30000" dirty="0" smtClean="0">
                <a:solidFill>
                  <a:schemeClr val="tx1">
                    <a:lumMod val="75000"/>
                    <a:lumOff val="25000"/>
                  </a:schemeClr>
                </a:solidFill>
              </a:rPr>
              <a:t>rd</a:t>
            </a:r>
            <a:r>
              <a:rPr lang="en-US" sz="1500" i="1" dirty="0" smtClean="0">
                <a:solidFill>
                  <a:schemeClr val="tx1">
                    <a:lumMod val="75000"/>
                    <a:lumOff val="25000"/>
                  </a:schemeClr>
                </a:solidFill>
              </a:rPr>
              <a:t> grade teachers could find one another and begin creating better curricula. All anesthesiologists that use XYZ drug could find one another and discuss patient side-effects. All MBA students nationwide could find each other based on interests, goals, ambitions.</a:t>
            </a:r>
          </a:p>
          <a:p>
            <a:endParaRPr lang="en-US" sz="800" i="1" dirty="0" smtClean="0">
              <a:solidFill>
                <a:schemeClr val="tx1">
                  <a:lumMod val="75000"/>
                  <a:lumOff val="25000"/>
                </a:schemeClr>
              </a:solidFill>
            </a:endParaRPr>
          </a:p>
          <a:p>
            <a:r>
              <a:rPr lang="en-US" sz="1500" dirty="0" smtClean="0">
                <a:solidFill>
                  <a:schemeClr val="tx1">
                    <a:lumMod val="75000"/>
                    <a:lumOff val="25000"/>
                  </a:schemeClr>
                </a:solidFill>
              </a:rPr>
              <a:t>If organizations and businesses were to have their own private </a:t>
            </a:r>
            <a:r>
              <a:rPr lang="en-US" sz="1500" dirty="0" err="1" smtClean="0">
                <a:solidFill>
                  <a:srgbClr val="008000"/>
                </a:solidFill>
              </a:rPr>
              <a:t>Tree.st</a:t>
            </a:r>
            <a:r>
              <a:rPr lang="en-US" sz="1500" dirty="0" smtClean="0">
                <a:solidFill>
                  <a:schemeClr val="tx1">
                    <a:lumMod val="75000"/>
                    <a:lumOff val="25000"/>
                  </a:schemeClr>
                </a:solidFill>
              </a:rPr>
              <a:t> communities, employees would be able to easily find one another and jump across departmental or functional silos.</a:t>
            </a:r>
          </a:p>
        </p:txBody>
      </p:sp>
      <p:pic>
        <p:nvPicPr>
          <p:cNvPr id="8" name="Picture 7"/>
          <p:cNvPicPr>
            <a:picLocks noChangeAspect="1"/>
          </p:cNvPicPr>
          <p:nvPr/>
        </p:nvPicPr>
        <p:blipFill>
          <a:blip r:embed="rId4"/>
          <a:stretch>
            <a:fillRect/>
          </a:stretch>
        </p:blipFill>
        <p:spPr>
          <a:xfrm>
            <a:off x="3124200" y="1347506"/>
            <a:ext cx="330362" cy="328894"/>
          </a:xfrm>
          <a:prstGeom prst="rect">
            <a:avLst/>
          </a:prstGeom>
        </p:spPr>
      </p:pic>
      <p:sp>
        <p:nvSpPr>
          <p:cNvPr id="79" name="Rounded Rectangle 78"/>
          <p:cNvSpPr/>
          <p:nvPr/>
        </p:nvSpPr>
        <p:spPr>
          <a:xfrm>
            <a:off x="2523737" y="1853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Role</a:t>
            </a:r>
            <a:endParaRPr lang="en-US" sz="1200" dirty="0"/>
          </a:p>
        </p:txBody>
      </p:sp>
      <p:sp>
        <p:nvSpPr>
          <p:cNvPr id="88" name="TextBox 87"/>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44" name="Rounded Rectangle 43"/>
          <p:cNvSpPr/>
          <p:nvPr/>
        </p:nvSpPr>
        <p:spPr>
          <a:xfrm>
            <a:off x="914400" y="58094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Creativity</a:t>
            </a:r>
            <a:endParaRPr lang="en-US" sz="1200" dirty="0">
              <a:solidFill>
                <a:schemeClr val="tx1"/>
              </a:solidFill>
            </a:endParaRPr>
          </a:p>
        </p:txBody>
      </p:sp>
      <p:sp>
        <p:nvSpPr>
          <p:cNvPr id="46" name="Rounded Rectangle 45"/>
          <p:cNvSpPr/>
          <p:nvPr/>
        </p:nvSpPr>
        <p:spPr>
          <a:xfrm>
            <a:off x="4250563" y="5814485"/>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Analytical</a:t>
            </a:r>
            <a:endParaRPr lang="en-US" sz="1200" dirty="0">
              <a:solidFill>
                <a:schemeClr val="tx1"/>
              </a:solidFill>
            </a:endParaRPr>
          </a:p>
        </p:txBody>
      </p:sp>
    </p:spTree>
    <p:extLst>
      <p:ext uri="{BB962C8B-B14F-4D97-AF65-F5344CB8AC3E}">
        <p14:creationId xmlns:p14="http://schemas.microsoft.com/office/powerpoint/2010/main" val="1096005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a:xfrm rot="10800000">
            <a:off x="762000" y="2197099"/>
            <a:ext cx="4495800" cy="761996"/>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762000" y="2959100"/>
            <a:ext cx="4495800" cy="32766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9144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9551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Sports</a:t>
            </a:r>
            <a:endParaRPr lang="en-US" sz="1200" dirty="0">
              <a:solidFill>
                <a:schemeClr val="tx1"/>
              </a:solidFill>
            </a:endParaRPr>
          </a:p>
        </p:txBody>
      </p:sp>
      <p:sp>
        <p:nvSpPr>
          <p:cNvPr id="43" name="Rounded Rectangle 42"/>
          <p:cNvSpPr/>
          <p:nvPr/>
        </p:nvSpPr>
        <p:spPr>
          <a:xfrm>
            <a:off x="914400" y="4806644"/>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Books Read</a:t>
            </a:r>
            <a:endParaRPr lang="en-US" sz="1200" dirty="0">
              <a:solidFill>
                <a:schemeClr val="tx1"/>
              </a:solidFill>
            </a:endParaRPr>
          </a:p>
        </p:txBody>
      </p:sp>
      <p:sp>
        <p:nvSpPr>
          <p:cNvPr id="45" name="Rounded Rectangle 44"/>
          <p:cNvSpPr/>
          <p:nvPr/>
        </p:nvSpPr>
        <p:spPr>
          <a:xfrm>
            <a:off x="923156" y="5181148"/>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Single</a:t>
            </a:r>
            <a:endParaRPr lang="en-US" sz="1200" dirty="0">
              <a:solidFill>
                <a:schemeClr val="tx1"/>
              </a:solidFill>
            </a:endParaRPr>
          </a:p>
        </p:txBody>
      </p:sp>
      <p:sp>
        <p:nvSpPr>
          <p:cNvPr id="54"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Competitive Edge – Consumer Communities</a:t>
            </a:r>
            <a:endParaRPr lang="en-US" sz="2000" b="1" dirty="0">
              <a:solidFill>
                <a:schemeClr val="tx1">
                  <a:lumMod val="65000"/>
                  <a:lumOff val="35000"/>
                </a:schemeClr>
              </a:solidFill>
            </a:endParaRPr>
          </a:p>
        </p:txBody>
      </p:sp>
      <p:sp>
        <p:nvSpPr>
          <p:cNvPr id="58" name="Title 1"/>
          <p:cNvSpPr txBox="1">
            <a:spLocks/>
          </p:cNvSpPr>
          <p:nvPr/>
        </p:nvSpPr>
        <p:spPr>
          <a:xfrm>
            <a:off x="2280354" y="5475856"/>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5893793"/>
            <a:ext cx="152400" cy="152400"/>
          </a:xfrm>
          <a:prstGeom prst="rect">
            <a:avLst/>
          </a:prstGeom>
        </p:spPr>
      </p:pic>
      <p:sp>
        <p:nvSpPr>
          <p:cNvPr id="37" name="Rounded Rectangle 36"/>
          <p:cNvSpPr/>
          <p:nvPr/>
        </p:nvSpPr>
        <p:spPr>
          <a:xfrm>
            <a:off x="3557337"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Workplace</a:t>
            </a:r>
            <a:endParaRPr lang="en-US" sz="1200" dirty="0"/>
          </a:p>
        </p:txBody>
      </p:sp>
      <p:sp>
        <p:nvSpPr>
          <p:cNvPr id="38" name="Rounded Rectangle 37"/>
          <p:cNvSpPr/>
          <p:nvPr/>
        </p:nvSpPr>
        <p:spPr>
          <a:xfrm>
            <a:off x="2438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1295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Parent</a:t>
            </a:r>
            <a:endParaRPr lang="en-US" sz="1200" dirty="0">
              <a:solidFill>
                <a:schemeClr val="tx1"/>
              </a:solidFill>
            </a:endParaRPr>
          </a:p>
        </p:txBody>
      </p:sp>
      <p:sp>
        <p:nvSpPr>
          <p:cNvPr id="51" name="Rounded Rectangle 50"/>
          <p:cNvSpPr/>
          <p:nvPr/>
        </p:nvSpPr>
        <p:spPr>
          <a:xfrm>
            <a:off x="20661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5" name="Rounded Rectangle 54"/>
          <p:cNvSpPr/>
          <p:nvPr/>
        </p:nvSpPr>
        <p:spPr>
          <a:xfrm>
            <a:off x="30480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Veteran</a:t>
            </a:r>
            <a:endParaRPr lang="en-US" sz="1200" dirty="0">
              <a:solidFill>
                <a:schemeClr val="tx1"/>
              </a:solidFill>
            </a:endParaRPr>
          </a:p>
        </p:txBody>
      </p:sp>
      <p:sp>
        <p:nvSpPr>
          <p:cNvPr id="61" name="Rounded Rectangle 60"/>
          <p:cNvSpPr/>
          <p:nvPr/>
        </p:nvSpPr>
        <p:spPr>
          <a:xfrm>
            <a:off x="3124200"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Married</a:t>
            </a:r>
            <a:endParaRPr lang="en-US" sz="1200" dirty="0">
              <a:solidFill>
                <a:schemeClr val="tx1"/>
              </a:solidFill>
            </a:endParaRPr>
          </a:p>
        </p:txBody>
      </p:sp>
      <p:sp>
        <p:nvSpPr>
          <p:cNvPr id="63" name="Rounded Rectangle 62"/>
          <p:cNvSpPr/>
          <p:nvPr/>
        </p:nvSpPr>
        <p:spPr>
          <a:xfrm>
            <a:off x="3048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Height</a:t>
            </a:r>
            <a:endParaRPr lang="en-US" sz="1200" dirty="0">
              <a:solidFill>
                <a:schemeClr val="tx1"/>
              </a:solidFill>
            </a:endParaRPr>
          </a:p>
        </p:txBody>
      </p:sp>
      <p:sp>
        <p:nvSpPr>
          <p:cNvPr id="64" name="Rounded Rectangle 63"/>
          <p:cNvSpPr/>
          <p:nvPr/>
        </p:nvSpPr>
        <p:spPr>
          <a:xfrm>
            <a:off x="31329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Hobbies</a:t>
            </a:r>
            <a:endParaRPr lang="en-US" sz="1200" dirty="0">
              <a:solidFill>
                <a:schemeClr val="tx1"/>
              </a:solidFill>
            </a:endParaRPr>
          </a:p>
        </p:txBody>
      </p:sp>
      <p:sp>
        <p:nvSpPr>
          <p:cNvPr id="67" name="Rounded Rectangle 66"/>
          <p:cNvSpPr/>
          <p:nvPr/>
        </p:nvSpPr>
        <p:spPr>
          <a:xfrm>
            <a:off x="4105593" y="4025900"/>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Explorer</a:t>
            </a:r>
            <a:endParaRPr lang="en-US" sz="1200" dirty="0">
              <a:solidFill>
                <a:schemeClr val="tx1"/>
              </a:solidFill>
            </a:endParaRPr>
          </a:p>
        </p:txBody>
      </p:sp>
      <p:sp>
        <p:nvSpPr>
          <p:cNvPr id="68" name="Rounded Rectangle 67"/>
          <p:cNvSpPr/>
          <p:nvPr/>
        </p:nvSpPr>
        <p:spPr>
          <a:xfrm>
            <a:off x="4155553" y="4406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Deaf</a:t>
            </a:r>
            <a:endParaRPr lang="en-US" sz="1200" dirty="0">
              <a:solidFill>
                <a:schemeClr val="tx1"/>
              </a:solidFill>
            </a:endParaRPr>
          </a:p>
        </p:txBody>
      </p:sp>
      <p:sp>
        <p:nvSpPr>
          <p:cNvPr id="69" name="Rounded Rectangle 68"/>
          <p:cNvSpPr/>
          <p:nvPr/>
        </p:nvSpPr>
        <p:spPr>
          <a:xfrm>
            <a:off x="4038600" y="4787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Traveled to</a:t>
            </a:r>
            <a:endParaRPr lang="en-US" sz="1200" dirty="0">
              <a:solidFill>
                <a:schemeClr val="tx1"/>
              </a:solidFill>
            </a:endParaRPr>
          </a:p>
        </p:txBody>
      </p:sp>
      <p:sp>
        <p:nvSpPr>
          <p:cNvPr id="70" name="Rounded Rectangle 69"/>
          <p:cNvSpPr/>
          <p:nvPr/>
        </p:nvSpPr>
        <p:spPr>
          <a:xfrm>
            <a:off x="4174363" y="5168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Languages</a:t>
            </a:r>
            <a:endParaRPr lang="en-US" sz="1200" dirty="0">
              <a:solidFill>
                <a:schemeClr val="tx1"/>
              </a:solidFill>
            </a:endParaRPr>
          </a:p>
        </p:txBody>
      </p:sp>
      <p:sp>
        <p:nvSpPr>
          <p:cNvPr id="76" name="TextBox 75"/>
          <p:cNvSpPr txBox="1"/>
          <p:nvPr/>
        </p:nvSpPr>
        <p:spPr>
          <a:xfrm>
            <a:off x="5486400" y="475357"/>
            <a:ext cx="3505200" cy="6001643"/>
          </a:xfrm>
          <a:prstGeom prst="rect">
            <a:avLst/>
          </a:prstGeom>
          <a:noFill/>
          <a:effectLst/>
        </p:spPr>
        <p:txBody>
          <a:bodyPr wrap="square" rtlCol="0">
            <a:spAutoFit/>
          </a:bodyPr>
          <a:lstStyle/>
          <a:p>
            <a:r>
              <a:rPr lang="en-US" sz="1500" dirty="0" smtClean="0">
                <a:solidFill>
                  <a:srgbClr val="376092"/>
                </a:solidFill>
              </a:rPr>
              <a:t>Facebook </a:t>
            </a:r>
            <a:r>
              <a:rPr lang="en-US" sz="1500" dirty="0" smtClean="0">
                <a:solidFill>
                  <a:schemeClr val="tx1">
                    <a:lumMod val="75000"/>
                    <a:lumOff val="25000"/>
                  </a:schemeClr>
                </a:solidFill>
              </a:rPr>
              <a:t>has limited search functionality and depth. As a consequence, </a:t>
            </a:r>
            <a:r>
              <a:rPr lang="en-US" sz="1500" dirty="0" smtClean="0">
                <a:solidFill>
                  <a:srgbClr val="376092"/>
                </a:solidFill>
              </a:rPr>
              <a:t>Ark </a:t>
            </a:r>
            <a:r>
              <a:rPr lang="en-US" sz="1500" dirty="0" smtClean="0">
                <a:solidFill>
                  <a:schemeClr val="tx1">
                    <a:lumMod val="75000"/>
                    <a:lumOff val="25000"/>
                  </a:schemeClr>
                </a:solidFill>
              </a:rPr>
              <a:t>has been well received by audiences and investors.</a:t>
            </a:r>
          </a:p>
          <a:p>
            <a:endParaRPr lang="en-US" sz="800" dirty="0" smtClean="0">
              <a:solidFill>
                <a:schemeClr val="tx1">
                  <a:lumMod val="75000"/>
                  <a:lumOff val="25000"/>
                </a:schemeClr>
              </a:solidFill>
            </a:endParaRPr>
          </a:p>
          <a:p>
            <a:r>
              <a:rPr lang="en-US" sz="1500" dirty="0" smtClean="0">
                <a:solidFill>
                  <a:prstClr val="black">
                    <a:lumMod val="75000"/>
                    <a:lumOff val="25000"/>
                  </a:prstClr>
                </a:solidFill>
              </a:rPr>
              <a:t>Yet </a:t>
            </a:r>
            <a:r>
              <a:rPr lang="en-US" sz="1500" dirty="0" smtClean="0">
                <a:solidFill>
                  <a:srgbClr val="376092"/>
                </a:solidFill>
              </a:rPr>
              <a:t>Ark </a:t>
            </a:r>
            <a:r>
              <a:rPr lang="en-US" sz="1500" dirty="0" smtClean="0">
                <a:solidFill>
                  <a:prstClr val="black">
                    <a:lumMod val="75000"/>
                    <a:lumOff val="25000"/>
                  </a:prstClr>
                </a:solidFill>
              </a:rPr>
              <a:t>will always be restricted to the broad qualities it can gather from the </a:t>
            </a:r>
            <a:r>
              <a:rPr lang="en-US" sz="1500" dirty="0" smtClean="0">
                <a:solidFill>
                  <a:srgbClr val="376092"/>
                </a:solidFill>
              </a:rPr>
              <a:t>Facebook </a:t>
            </a:r>
            <a:r>
              <a:rPr lang="en-US" sz="1500" dirty="0" smtClean="0">
                <a:solidFill>
                  <a:prstClr val="black">
                    <a:lumMod val="75000"/>
                    <a:lumOff val="25000"/>
                  </a:prstClr>
                </a:solidFill>
              </a:rPr>
              <a:t>and </a:t>
            </a:r>
            <a:r>
              <a:rPr lang="en-US" sz="1500" dirty="0" smtClean="0">
                <a:solidFill>
                  <a:srgbClr val="376092"/>
                </a:solidFill>
              </a:rPr>
              <a:t>LinkedIn </a:t>
            </a:r>
            <a:r>
              <a:rPr lang="en-US" sz="1500" dirty="0" smtClean="0">
                <a:solidFill>
                  <a:prstClr val="black">
                    <a:lumMod val="75000"/>
                    <a:lumOff val="25000"/>
                  </a:prstClr>
                </a:solidFill>
              </a:rPr>
              <a:t>API. Unlike </a:t>
            </a:r>
            <a:r>
              <a:rPr lang="en-US" sz="1500" dirty="0" smtClean="0">
                <a:solidFill>
                  <a:srgbClr val="376092"/>
                </a:solidFill>
              </a:rPr>
              <a:t>Facebook </a:t>
            </a:r>
            <a:r>
              <a:rPr lang="en-US" sz="1500" dirty="0" smtClean="0">
                <a:solidFill>
                  <a:prstClr val="black">
                    <a:lumMod val="75000"/>
                    <a:lumOff val="25000"/>
                  </a:prstClr>
                </a:solidFill>
              </a:rPr>
              <a:t>or </a:t>
            </a:r>
            <a:r>
              <a:rPr lang="en-US" sz="1500" dirty="0" smtClean="0">
                <a:solidFill>
                  <a:srgbClr val="376092"/>
                </a:solidFill>
              </a:rPr>
              <a:t>Ark</a:t>
            </a:r>
            <a:r>
              <a:rPr lang="en-US" sz="1500" dirty="0" smtClean="0">
                <a:solidFill>
                  <a:prstClr val="black">
                    <a:lumMod val="75000"/>
                    <a:lumOff val="25000"/>
                  </a:prstClr>
                </a:solidFill>
              </a:rPr>
              <a:t>, </a:t>
            </a:r>
            <a:r>
              <a:rPr lang="en-US" sz="1500" dirty="0" err="1" smtClean="0">
                <a:solidFill>
                  <a:srgbClr val="008000"/>
                </a:solidFill>
              </a:rPr>
              <a:t>Tree.st</a:t>
            </a:r>
            <a:r>
              <a:rPr lang="en-US" sz="1500" dirty="0" smtClean="0">
                <a:solidFill>
                  <a:srgbClr val="008000"/>
                </a:solidFill>
              </a:rPr>
              <a:t> </a:t>
            </a:r>
            <a:r>
              <a:rPr lang="en-US" sz="1500" dirty="0" smtClean="0">
                <a:solidFill>
                  <a:prstClr val="black">
                    <a:lumMod val="75000"/>
                    <a:lumOff val="25000"/>
                  </a:prstClr>
                </a:solidFill>
              </a:rPr>
              <a:t>can host countless public communities that provide its members a feature-rich search engine that uses both broad and micro-level qualities. Such functionality could enable:</a:t>
            </a:r>
          </a:p>
          <a:p>
            <a:endParaRPr lang="en-US" sz="800" dirty="0" smtClean="0">
              <a:solidFill>
                <a:prstClr val="black">
                  <a:lumMod val="75000"/>
                  <a:lumOff val="25000"/>
                </a:prstClr>
              </a:solidFill>
            </a:endParaRPr>
          </a:p>
          <a:p>
            <a:r>
              <a:rPr lang="en-US" sz="1500" i="1" dirty="0" smtClean="0">
                <a:solidFill>
                  <a:prstClr val="black">
                    <a:lumMod val="75000"/>
                    <a:lumOff val="25000"/>
                  </a:prstClr>
                </a:solidFill>
              </a:rPr>
              <a:t>All the Latin parents that like sailing to find one another. All the youngsters that play Xbox’s Halo around a block to know one another. All the single gluten-free folks that play an instrument to hold concerts.</a:t>
            </a:r>
          </a:p>
          <a:p>
            <a:endParaRPr lang="en-US" sz="800" dirty="0">
              <a:solidFill>
                <a:prstClr val="black">
                  <a:lumMod val="75000"/>
                  <a:lumOff val="25000"/>
                </a:prstClr>
              </a:solidFill>
            </a:endParaRPr>
          </a:p>
          <a:p>
            <a:r>
              <a:rPr lang="en-US" sz="1500" dirty="0" smtClean="0">
                <a:solidFill>
                  <a:prstClr val="black">
                    <a:lumMod val="75000"/>
                    <a:lumOff val="25000"/>
                  </a:prstClr>
                </a:solidFill>
              </a:rPr>
              <a:t>Because of </a:t>
            </a:r>
            <a:r>
              <a:rPr lang="en-US" sz="1500" dirty="0" err="1" smtClean="0">
                <a:solidFill>
                  <a:srgbClr val="008000"/>
                </a:solidFill>
              </a:rPr>
              <a:t>Tree.st</a:t>
            </a:r>
            <a:r>
              <a:rPr lang="en-US" sz="1500" dirty="0" err="1" smtClean="0">
                <a:solidFill>
                  <a:schemeClr val="tx1">
                    <a:lumMod val="85000"/>
                    <a:lumOff val="15000"/>
                  </a:schemeClr>
                </a:solidFill>
              </a:rPr>
              <a:t>’</a:t>
            </a:r>
            <a:r>
              <a:rPr lang="en-US" sz="1500" dirty="0" err="1" smtClean="0">
                <a:solidFill>
                  <a:prstClr val="black">
                    <a:lumMod val="75000"/>
                    <a:lumOff val="25000"/>
                  </a:prstClr>
                </a:solidFill>
              </a:rPr>
              <a:t>s</a:t>
            </a:r>
            <a:r>
              <a:rPr lang="en-US" sz="1500" dirty="0" smtClean="0">
                <a:solidFill>
                  <a:prstClr val="black">
                    <a:lumMod val="75000"/>
                    <a:lumOff val="25000"/>
                  </a:prstClr>
                </a:solidFill>
              </a:rPr>
              <a:t> </a:t>
            </a:r>
            <a:r>
              <a:rPr lang="en-US" sz="1500" dirty="0" err="1" smtClean="0">
                <a:solidFill>
                  <a:prstClr val="black">
                    <a:lumMod val="75000"/>
                    <a:lumOff val="25000"/>
                  </a:prstClr>
                </a:solidFill>
              </a:rPr>
              <a:t>gamification</a:t>
            </a:r>
            <a:r>
              <a:rPr lang="en-US" sz="1500" dirty="0" smtClean="0">
                <a:solidFill>
                  <a:prstClr val="black">
                    <a:lumMod val="75000"/>
                    <a:lumOff val="25000"/>
                  </a:prstClr>
                </a:solidFill>
              </a:rPr>
              <a:t> functionality our public facing communities will not use an advertisement model, but will rather use a point-based monetization strategy (See Appendix B) where members pay by usage.</a:t>
            </a:r>
            <a:endParaRPr lang="en-US" sz="800" dirty="0" smtClean="0">
              <a:solidFill>
                <a:srgbClr val="008000"/>
              </a:solidFill>
            </a:endParaRPr>
          </a:p>
        </p:txBody>
      </p:sp>
      <p:sp>
        <p:nvSpPr>
          <p:cNvPr id="88" name="TextBox 87"/>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4" name="Picture 3"/>
          <p:cNvPicPr>
            <a:picLocks noChangeAspect="1"/>
          </p:cNvPicPr>
          <p:nvPr/>
        </p:nvPicPr>
        <p:blipFill>
          <a:blip r:embed="rId3"/>
          <a:stretch>
            <a:fillRect/>
          </a:stretch>
        </p:blipFill>
        <p:spPr>
          <a:xfrm>
            <a:off x="2590800" y="1560987"/>
            <a:ext cx="304800" cy="304800"/>
          </a:xfrm>
          <a:prstGeom prst="rect">
            <a:avLst/>
          </a:prstGeom>
        </p:spPr>
      </p:pic>
      <p:pic>
        <p:nvPicPr>
          <p:cNvPr id="7" name="Picture 6"/>
          <p:cNvPicPr>
            <a:picLocks noChangeAspect="1"/>
          </p:cNvPicPr>
          <p:nvPr/>
        </p:nvPicPr>
        <p:blipFill>
          <a:blip r:embed="rId4"/>
          <a:stretch>
            <a:fillRect/>
          </a:stretch>
        </p:blipFill>
        <p:spPr>
          <a:xfrm>
            <a:off x="2996460" y="1524000"/>
            <a:ext cx="368300" cy="368300"/>
          </a:xfrm>
          <a:prstGeom prst="rect">
            <a:avLst/>
          </a:prstGeom>
        </p:spPr>
      </p:pic>
      <p:pic>
        <p:nvPicPr>
          <p:cNvPr id="18" name="Picture 17"/>
          <p:cNvPicPr>
            <a:picLocks noChangeAspect="1"/>
          </p:cNvPicPr>
          <p:nvPr/>
        </p:nvPicPr>
        <p:blipFill>
          <a:blip r:embed="rId5"/>
          <a:stretch>
            <a:fillRect/>
          </a:stretch>
        </p:blipFill>
        <p:spPr>
          <a:xfrm>
            <a:off x="1143000" y="2628900"/>
            <a:ext cx="406400" cy="406400"/>
          </a:xfrm>
          <a:prstGeom prst="rect">
            <a:avLst/>
          </a:prstGeom>
        </p:spPr>
      </p:pic>
      <p:pic>
        <p:nvPicPr>
          <p:cNvPr id="59" name="Picture 58"/>
          <p:cNvPicPr>
            <a:picLocks noChangeAspect="1"/>
          </p:cNvPicPr>
          <p:nvPr/>
        </p:nvPicPr>
        <p:blipFill>
          <a:blip r:embed="rId5"/>
          <a:stretch>
            <a:fillRect/>
          </a:stretch>
        </p:blipFill>
        <p:spPr>
          <a:xfrm>
            <a:off x="1524000" y="2628900"/>
            <a:ext cx="406400" cy="406400"/>
          </a:xfrm>
          <a:prstGeom prst="rect">
            <a:avLst/>
          </a:prstGeom>
        </p:spPr>
      </p:pic>
      <p:pic>
        <p:nvPicPr>
          <p:cNvPr id="62" name="Picture 61"/>
          <p:cNvPicPr>
            <a:picLocks noChangeAspect="1"/>
          </p:cNvPicPr>
          <p:nvPr/>
        </p:nvPicPr>
        <p:blipFill>
          <a:blip r:embed="rId5"/>
          <a:stretch>
            <a:fillRect/>
          </a:stretch>
        </p:blipFill>
        <p:spPr>
          <a:xfrm>
            <a:off x="1905000" y="2628900"/>
            <a:ext cx="406400" cy="406400"/>
          </a:xfrm>
          <a:prstGeom prst="rect">
            <a:avLst/>
          </a:prstGeom>
        </p:spPr>
      </p:pic>
      <p:pic>
        <p:nvPicPr>
          <p:cNvPr id="66" name="Picture 65"/>
          <p:cNvPicPr>
            <a:picLocks noChangeAspect="1"/>
          </p:cNvPicPr>
          <p:nvPr/>
        </p:nvPicPr>
        <p:blipFill>
          <a:blip r:embed="rId5"/>
          <a:stretch>
            <a:fillRect/>
          </a:stretch>
        </p:blipFill>
        <p:spPr>
          <a:xfrm>
            <a:off x="2362200" y="2628900"/>
            <a:ext cx="406400" cy="406400"/>
          </a:xfrm>
          <a:prstGeom prst="rect">
            <a:avLst/>
          </a:prstGeom>
        </p:spPr>
      </p:pic>
      <p:pic>
        <p:nvPicPr>
          <p:cNvPr id="78" name="Picture 77"/>
          <p:cNvPicPr>
            <a:picLocks noChangeAspect="1"/>
          </p:cNvPicPr>
          <p:nvPr/>
        </p:nvPicPr>
        <p:blipFill>
          <a:blip r:embed="rId5"/>
          <a:stretch>
            <a:fillRect/>
          </a:stretch>
        </p:blipFill>
        <p:spPr>
          <a:xfrm>
            <a:off x="2743200" y="2628900"/>
            <a:ext cx="406400" cy="406400"/>
          </a:xfrm>
          <a:prstGeom prst="rect">
            <a:avLst/>
          </a:prstGeom>
        </p:spPr>
      </p:pic>
      <p:pic>
        <p:nvPicPr>
          <p:cNvPr id="80" name="Picture 79"/>
          <p:cNvPicPr>
            <a:picLocks noChangeAspect="1"/>
          </p:cNvPicPr>
          <p:nvPr/>
        </p:nvPicPr>
        <p:blipFill>
          <a:blip r:embed="rId5"/>
          <a:stretch>
            <a:fillRect/>
          </a:stretch>
        </p:blipFill>
        <p:spPr>
          <a:xfrm>
            <a:off x="3124200" y="2628900"/>
            <a:ext cx="406400" cy="406400"/>
          </a:xfrm>
          <a:prstGeom prst="rect">
            <a:avLst/>
          </a:prstGeom>
        </p:spPr>
      </p:pic>
      <p:pic>
        <p:nvPicPr>
          <p:cNvPr id="81" name="Picture 80"/>
          <p:cNvPicPr>
            <a:picLocks noChangeAspect="1"/>
          </p:cNvPicPr>
          <p:nvPr/>
        </p:nvPicPr>
        <p:blipFill>
          <a:blip r:embed="rId5"/>
          <a:stretch>
            <a:fillRect/>
          </a:stretch>
        </p:blipFill>
        <p:spPr>
          <a:xfrm>
            <a:off x="3581400" y="2628900"/>
            <a:ext cx="406400" cy="406400"/>
          </a:xfrm>
          <a:prstGeom prst="rect">
            <a:avLst/>
          </a:prstGeom>
        </p:spPr>
      </p:pic>
      <p:pic>
        <p:nvPicPr>
          <p:cNvPr id="82" name="Picture 81"/>
          <p:cNvPicPr>
            <a:picLocks noChangeAspect="1"/>
          </p:cNvPicPr>
          <p:nvPr/>
        </p:nvPicPr>
        <p:blipFill>
          <a:blip r:embed="rId5"/>
          <a:stretch>
            <a:fillRect/>
          </a:stretch>
        </p:blipFill>
        <p:spPr>
          <a:xfrm>
            <a:off x="3962400" y="2628900"/>
            <a:ext cx="406400" cy="406400"/>
          </a:xfrm>
          <a:prstGeom prst="rect">
            <a:avLst/>
          </a:prstGeom>
        </p:spPr>
      </p:pic>
      <p:pic>
        <p:nvPicPr>
          <p:cNvPr id="83" name="Picture 82"/>
          <p:cNvPicPr>
            <a:picLocks noChangeAspect="1"/>
          </p:cNvPicPr>
          <p:nvPr/>
        </p:nvPicPr>
        <p:blipFill>
          <a:blip r:embed="rId5"/>
          <a:stretch>
            <a:fillRect/>
          </a:stretch>
        </p:blipFill>
        <p:spPr>
          <a:xfrm>
            <a:off x="4343400" y="2628900"/>
            <a:ext cx="406400" cy="406400"/>
          </a:xfrm>
          <a:prstGeom prst="rect">
            <a:avLst/>
          </a:prstGeom>
        </p:spPr>
      </p:pic>
      <p:pic>
        <p:nvPicPr>
          <p:cNvPr id="84" name="Picture 83"/>
          <p:cNvPicPr>
            <a:picLocks noChangeAspect="1"/>
          </p:cNvPicPr>
          <p:nvPr/>
        </p:nvPicPr>
        <p:blipFill>
          <a:blip r:embed="rId5"/>
          <a:stretch>
            <a:fillRect/>
          </a:stretch>
        </p:blipFill>
        <p:spPr>
          <a:xfrm>
            <a:off x="1346200" y="3035300"/>
            <a:ext cx="406400" cy="406400"/>
          </a:xfrm>
          <a:prstGeom prst="rect">
            <a:avLst/>
          </a:prstGeom>
        </p:spPr>
      </p:pic>
      <p:pic>
        <p:nvPicPr>
          <p:cNvPr id="85" name="Picture 84"/>
          <p:cNvPicPr>
            <a:picLocks noChangeAspect="1"/>
          </p:cNvPicPr>
          <p:nvPr/>
        </p:nvPicPr>
        <p:blipFill>
          <a:blip r:embed="rId5"/>
          <a:stretch>
            <a:fillRect/>
          </a:stretch>
        </p:blipFill>
        <p:spPr>
          <a:xfrm>
            <a:off x="1727200" y="3035300"/>
            <a:ext cx="406400" cy="406400"/>
          </a:xfrm>
          <a:prstGeom prst="rect">
            <a:avLst/>
          </a:prstGeom>
        </p:spPr>
      </p:pic>
      <p:pic>
        <p:nvPicPr>
          <p:cNvPr id="86" name="Picture 85"/>
          <p:cNvPicPr>
            <a:picLocks noChangeAspect="1"/>
          </p:cNvPicPr>
          <p:nvPr/>
        </p:nvPicPr>
        <p:blipFill>
          <a:blip r:embed="rId5"/>
          <a:stretch>
            <a:fillRect/>
          </a:stretch>
        </p:blipFill>
        <p:spPr>
          <a:xfrm>
            <a:off x="2108200" y="3035300"/>
            <a:ext cx="406400" cy="406400"/>
          </a:xfrm>
          <a:prstGeom prst="rect">
            <a:avLst/>
          </a:prstGeom>
        </p:spPr>
      </p:pic>
      <p:pic>
        <p:nvPicPr>
          <p:cNvPr id="87" name="Picture 86"/>
          <p:cNvPicPr>
            <a:picLocks noChangeAspect="1"/>
          </p:cNvPicPr>
          <p:nvPr/>
        </p:nvPicPr>
        <p:blipFill>
          <a:blip r:embed="rId5"/>
          <a:stretch>
            <a:fillRect/>
          </a:stretch>
        </p:blipFill>
        <p:spPr>
          <a:xfrm>
            <a:off x="2565400" y="3035300"/>
            <a:ext cx="406400" cy="406400"/>
          </a:xfrm>
          <a:prstGeom prst="rect">
            <a:avLst/>
          </a:prstGeom>
        </p:spPr>
      </p:pic>
      <p:pic>
        <p:nvPicPr>
          <p:cNvPr id="89" name="Picture 88"/>
          <p:cNvPicPr>
            <a:picLocks noChangeAspect="1"/>
          </p:cNvPicPr>
          <p:nvPr/>
        </p:nvPicPr>
        <p:blipFill>
          <a:blip r:embed="rId5"/>
          <a:stretch>
            <a:fillRect/>
          </a:stretch>
        </p:blipFill>
        <p:spPr>
          <a:xfrm>
            <a:off x="2946400" y="3035300"/>
            <a:ext cx="406400" cy="406400"/>
          </a:xfrm>
          <a:prstGeom prst="rect">
            <a:avLst/>
          </a:prstGeom>
        </p:spPr>
      </p:pic>
      <p:pic>
        <p:nvPicPr>
          <p:cNvPr id="90" name="Picture 89"/>
          <p:cNvPicPr>
            <a:picLocks noChangeAspect="1"/>
          </p:cNvPicPr>
          <p:nvPr/>
        </p:nvPicPr>
        <p:blipFill>
          <a:blip r:embed="rId5"/>
          <a:stretch>
            <a:fillRect/>
          </a:stretch>
        </p:blipFill>
        <p:spPr>
          <a:xfrm>
            <a:off x="3327400" y="3035300"/>
            <a:ext cx="406400" cy="406400"/>
          </a:xfrm>
          <a:prstGeom prst="rect">
            <a:avLst/>
          </a:prstGeom>
        </p:spPr>
      </p:pic>
      <p:pic>
        <p:nvPicPr>
          <p:cNvPr id="91" name="Picture 90"/>
          <p:cNvPicPr>
            <a:picLocks noChangeAspect="1"/>
          </p:cNvPicPr>
          <p:nvPr/>
        </p:nvPicPr>
        <p:blipFill>
          <a:blip r:embed="rId5"/>
          <a:stretch>
            <a:fillRect/>
          </a:stretch>
        </p:blipFill>
        <p:spPr>
          <a:xfrm>
            <a:off x="3784600" y="3035300"/>
            <a:ext cx="406400" cy="406400"/>
          </a:xfrm>
          <a:prstGeom prst="rect">
            <a:avLst/>
          </a:prstGeom>
        </p:spPr>
      </p:pic>
      <p:pic>
        <p:nvPicPr>
          <p:cNvPr id="92" name="Picture 91"/>
          <p:cNvPicPr>
            <a:picLocks noChangeAspect="1"/>
          </p:cNvPicPr>
          <p:nvPr/>
        </p:nvPicPr>
        <p:blipFill>
          <a:blip r:embed="rId5"/>
          <a:stretch>
            <a:fillRect/>
          </a:stretch>
        </p:blipFill>
        <p:spPr>
          <a:xfrm>
            <a:off x="4165600" y="3035300"/>
            <a:ext cx="406400" cy="406400"/>
          </a:xfrm>
          <a:prstGeom prst="rect">
            <a:avLst/>
          </a:prstGeom>
        </p:spPr>
      </p:pic>
      <p:pic>
        <p:nvPicPr>
          <p:cNvPr id="93" name="Picture 92"/>
          <p:cNvPicPr>
            <a:picLocks noChangeAspect="1"/>
          </p:cNvPicPr>
          <p:nvPr/>
        </p:nvPicPr>
        <p:blipFill>
          <a:blip r:embed="rId5"/>
          <a:stretch>
            <a:fillRect/>
          </a:stretch>
        </p:blipFill>
        <p:spPr>
          <a:xfrm>
            <a:off x="4546600" y="3035300"/>
            <a:ext cx="406400" cy="406400"/>
          </a:xfrm>
          <a:prstGeom prst="rect">
            <a:avLst/>
          </a:prstGeom>
        </p:spPr>
      </p:pic>
      <p:pic>
        <p:nvPicPr>
          <p:cNvPr id="94" name="Picture 93"/>
          <p:cNvPicPr>
            <a:picLocks noChangeAspect="1"/>
          </p:cNvPicPr>
          <p:nvPr/>
        </p:nvPicPr>
        <p:blipFill>
          <a:blip r:embed="rId5"/>
          <a:stretch>
            <a:fillRect/>
          </a:stretch>
        </p:blipFill>
        <p:spPr>
          <a:xfrm>
            <a:off x="1066800" y="3390900"/>
            <a:ext cx="406400" cy="406400"/>
          </a:xfrm>
          <a:prstGeom prst="rect">
            <a:avLst/>
          </a:prstGeom>
        </p:spPr>
      </p:pic>
      <p:pic>
        <p:nvPicPr>
          <p:cNvPr id="95" name="Picture 94"/>
          <p:cNvPicPr>
            <a:picLocks noChangeAspect="1"/>
          </p:cNvPicPr>
          <p:nvPr/>
        </p:nvPicPr>
        <p:blipFill>
          <a:blip r:embed="rId5"/>
          <a:stretch>
            <a:fillRect/>
          </a:stretch>
        </p:blipFill>
        <p:spPr>
          <a:xfrm>
            <a:off x="1447800" y="3390900"/>
            <a:ext cx="406400" cy="406400"/>
          </a:xfrm>
          <a:prstGeom prst="rect">
            <a:avLst/>
          </a:prstGeom>
        </p:spPr>
      </p:pic>
      <p:pic>
        <p:nvPicPr>
          <p:cNvPr id="96" name="Picture 95"/>
          <p:cNvPicPr>
            <a:picLocks noChangeAspect="1"/>
          </p:cNvPicPr>
          <p:nvPr/>
        </p:nvPicPr>
        <p:blipFill>
          <a:blip r:embed="rId5"/>
          <a:stretch>
            <a:fillRect/>
          </a:stretch>
        </p:blipFill>
        <p:spPr>
          <a:xfrm>
            <a:off x="1828800" y="3390900"/>
            <a:ext cx="406400" cy="406400"/>
          </a:xfrm>
          <a:prstGeom prst="rect">
            <a:avLst/>
          </a:prstGeom>
        </p:spPr>
      </p:pic>
      <p:pic>
        <p:nvPicPr>
          <p:cNvPr id="97" name="Picture 96"/>
          <p:cNvPicPr>
            <a:picLocks noChangeAspect="1"/>
          </p:cNvPicPr>
          <p:nvPr/>
        </p:nvPicPr>
        <p:blipFill>
          <a:blip r:embed="rId5"/>
          <a:stretch>
            <a:fillRect/>
          </a:stretch>
        </p:blipFill>
        <p:spPr>
          <a:xfrm>
            <a:off x="2286000" y="3390900"/>
            <a:ext cx="406400" cy="406400"/>
          </a:xfrm>
          <a:prstGeom prst="rect">
            <a:avLst/>
          </a:prstGeom>
        </p:spPr>
      </p:pic>
      <p:pic>
        <p:nvPicPr>
          <p:cNvPr id="98" name="Picture 97"/>
          <p:cNvPicPr>
            <a:picLocks noChangeAspect="1"/>
          </p:cNvPicPr>
          <p:nvPr/>
        </p:nvPicPr>
        <p:blipFill>
          <a:blip r:embed="rId5"/>
          <a:stretch>
            <a:fillRect/>
          </a:stretch>
        </p:blipFill>
        <p:spPr>
          <a:xfrm>
            <a:off x="2667000" y="3390900"/>
            <a:ext cx="406400" cy="406400"/>
          </a:xfrm>
          <a:prstGeom prst="rect">
            <a:avLst/>
          </a:prstGeom>
        </p:spPr>
      </p:pic>
      <p:pic>
        <p:nvPicPr>
          <p:cNvPr id="99" name="Picture 98"/>
          <p:cNvPicPr>
            <a:picLocks noChangeAspect="1"/>
          </p:cNvPicPr>
          <p:nvPr/>
        </p:nvPicPr>
        <p:blipFill>
          <a:blip r:embed="rId5"/>
          <a:stretch>
            <a:fillRect/>
          </a:stretch>
        </p:blipFill>
        <p:spPr>
          <a:xfrm>
            <a:off x="3048000" y="3390900"/>
            <a:ext cx="406400" cy="406400"/>
          </a:xfrm>
          <a:prstGeom prst="rect">
            <a:avLst/>
          </a:prstGeom>
        </p:spPr>
      </p:pic>
      <p:pic>
        <p:nvPicPr>
          <p:cNvPr id="100" name="Picture 99"/>
          <p:cNvPicPr>
            <a:picLocks noChangeAspect="1"/>
          </p:cNvPicPr>
          <p:nvPr/>
        </p:nvPicPr>
        <p:blipFill>
          <a:blip r:embed="rId5"/>
          <a:stretch>
            <a:fillRect/>
          </a:stretch>
        </p:blipFill>
        <p:spPr>
          <a:xfrm>
            <a:off x="3505200" y="3390900"/>
            <a:ext cx="406400" cy="406400"/>
          </a:xfrm>
          <a:prstGeom prst="rect">
            <a:avLst/>
          </a:prstGeom>
        </p:spPr>
      </p:pic>
      <p:pic>
        <p:nvPicPr>
          <p:cNvPr id="101" name="Picture 100"/>
          <p:cNvPicPr>
            <a:picLocks noChangeAspect="1"/>
          </p:cNvPicPr>
          <p:nvPr/>
        </p:nvPicPr>
        <p:blipFill>
          <a:blip r:embed="rId5"/>
          <a:stretch>
            <a:fillRect/>
          </a:stretch>
        </p:blipFill>
        <p:spPr>
          <a:xfrm>
            <a:off x="3886200" y="3390900"/>
            <a:ext cx="406400" cy="406400"/>
          </a:xfrm>
          <a:prstGeom prst="rect">
            <a:avLst/>
          </a:prstGeom>
        </p:spPr>
      </p:pic>
      <p:pic>
        <p:nvPicPr>
          <p:cNvPr id="102" name="Picture 101"/>
          <p:cNvPicPr>
            <a:picLocks noChangeAspect="1"/>
          </p:cNvPicPr>
          <p:nvPr/>
        </p:nvPicPr>
        <p:blipFill>
          <a:blip r:embed="rId5"/>
          <a:stretch>
            <a:fillRect/>
          </a:stretch>
        </p:blipFill>
        <p:spPr>
          <a:xfrm>
            <a:off x="4267200" y="3390900"/>
            <a:ext cx="406400" cy="406400"/>
          </a:xfrm>
          <a:prstGeom prst="rect">
            <a:avLst/>
          </a:prstGeom>
        </p:spPr>
      </p:pic>
      <p:sp>
        <p:nvSpPr>
          <p:cNvPr id="166" name="Up Arrow 165"/>
          <p:cNvSpPr/>
          <p:nvPr/>
        </p:nvSpPr>
        <p:spPr>
          <a:xfrm>
            <a:off x="76199" y="2044700"/>
            <a:ext cx="609600" cy="9144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500" dirty="0">
              <a:effectLst>
                <a:outerShdw blurRad="50800" dist="38100" dir="2700000" algn="tl" rotWithShape="0">
                  <a:schemeClr val="tx1">
                    <a:lumMod val="95000"/>
                    <a:lumOff val="5000"/>
                    <a:alpha val="43000"/>
                  </a:schemeClr>
                </a:outerShdw>
              </a:effectLst>
            </a:endParaRPr>
          </a:p>
        </p:txBody>
      </p:sp>
      <p:sp>
        <p:nvSpPr>
          <p:cNvPr id="167" name="Up Arrow 166"/>
          <p:cNvSpPr/>
          <p:nvPr/>
        </p:nvSpPr>
        <p:spPr>
          <a:xfrm rot="10800000">
            <a:off x="76199" y="3035300"/>
            <a:ext cx="609600" cy="3200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Limitless Search </a:t>
            </a:r>
            <a:r>
              <a:rPr lang="en-US" sz="1500" dirty="0">
                <a:effectLst>
                  <a:outerShdw blurRad="50800" dist="38100" dir="2700000" algn="tl" rotWithShape="0">
                    <a:schemeClr val="tx1">
                      <a:lumMod val="95000"/>
                      <a:lumOff val="5000"/>
                      <a:alpha val="43000"/>
                    </a:schemeClr>
                  </a:outerShdw>
                </a:effectLst>
              </a:rPr>
              <a:t>O</a:t>
            </a:r>
            <a:r>
              <a:rPr lang="en-US" sz="1500" dirty="0" smtClean="0">
                <a:effectLst>
                  <a:outerShdw blurRad="50800" dist="38100" dir="2700000" algn="tl" rotWithShape="0">
                    <a:schemeClr val="tx1">
                      <a:lumMod val="95000"/>
                      <a:lumOff val="5000"/>
                      <a:alpha val="43000"/>
                    </a:schemeClr>
                  </a:outerShdw>
                </a:effectLst>
              </a:rPr>
              <a:t>ptions</a:t>
            </a:r>
            <a:endParaRPr lang="en-US" sz="1500" dirty="0">
              <a:effectLst>
                <a:outerShdw blurRad="50800" dist="38100" dir="2700000" algn="tl" rotWithShape="0">
                  <a:schemeClr val="tx1">
                    <a:lumMod val="95000"/>
                    <a:lumOff val="5000"/>
                    <a:alpha val="43000"/>
                  </a:schemeClr>
                </a:outerShdw>
              </a:effectLst>
            </a:endParaRPr>
          </a:p>
        </p:txBody>
      </p:sp>
      <p:sp>
        <p:nvSpPr>
          <p:cNvPr id="168" name="Rounded Rectangle 167"/>
          <p:cNvSpPr/>
          <p:nvPr/>
        </p:nvSpPr>
        <p:spPr>
          <a:xfrm>
            <a:off x="1057282" y="55681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Artistic</a:t>
            </a:r>
            <a:endParaRPr lang="en-US" sz="1200" dirty="0">
              <a:solidFill>
                <a:schemeClr val="tx1"/>
              </a:solidFill>
            </a:endParaRPr>
          </a:p>
        </p:txBody>
      </p:sp>
      <p:sp>
        <p:nvSpPr>
          <p:cNvPr id="169" name="Rounded Rectangle 168"/>
          <p:cNvSpPr/>
          <p:nvPr/>
        </p:nvSpPr>
        <p:spPr>
          <a:xfrm>
            <a:off x="4114800" y="5549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Skills</a:t>
            </a:r>
            <a:endParaRPr lang="en-US" sz="1200" dirty="0">
              <a:solidFill>
                <a:schemeClr val="tx1"/>
              </a:solidFill>
            </a:endParaRPr>
          </a:p>
        </p:txBody>
      </p:sp>
      <p:sp>
        <p:nvSpPr>
          <p:cNvPr id="170" name="Rounded Rectangle 169"/>
          <p:cNvSpPr/>
          <p:nvPr/>
        </p:nvSpPr>
        <p:spPr>
          <a:xfrm>
            <a:off x="4191000" y="5930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Religion</a:t>
            </a:r>
            <a:endParaRPr lang="en-US" sz="1200" dirty="0">
              <a:solidFill>
                <a:schemeClr val="tx1"/>
              </a:solidFill>
            </a:endParaRPr>
          </a:p>
        </p:txBody>
      </p:sp>
      <p:sp>
        <p:nvSpPr>
          <p:cNvPr id="171" name="Rounded Rectangle 170"/>
          <p:cNvSpPr/>
          <p:nvPr/>
        </p:nvSpPr>
        <p:spPr>
          <a:xfrm>
            <a:off x="990600" y="5930900"/>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Gamer</a:t>
            </a:r>
            <a:endParaRPr lang="en-US" sz="1200" dirty="0">
              <a:solidFill>
                <a:schemeClr val="tx1"/>
              </a:solidFill>
            </a:endParaRPr>
          </a:p>
        </p:txBody>
      </p:sp>
      <p:sp>
        <p:nvSpPr>
          <p:cNvPr id="173" name="Rounded Rectangle 172"/>
          <p:cNvSpPr/>
          <p:nvPr/>
        </p:nvSpPr>
        <p:spPr>
          <a:xfrm>
            <a:off x="304800" y="942201"/>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4" name="Rounded Rectangle 173"/>
          <p:cNvSpPr/>
          <p:nvPr/>
        </p:nvSpPr>
        <p:spPr>
          <a:xfrm>
            <a:off x="304800" y="1170801"/>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5" name="TextBox 174"/>
          <p:cNvSpPr txBox="1"/>
          <p:nvPr/>
        </p:nvSpPr>
        <p:spPr>
          <a:xfrm>
            <a:off x="228600" y="646537"/>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176" name="TextBox 175"/>
          <p:cNvSpPr txBox="1"/>
          <p:nvPr/>
        </p:nvSpPr>
        <p:spPr>
          <a:xfrm>
            <a:off x="686150" y="866001"/>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177" name="TextBox 176"/>
          <p:cNvSpPr txBox="1"/>
          <p:nvPr/>
        </p:nvSpPr>
        <p:spPr>
          <a:xfrm>
            <a:off x="685800" y="1094601"/>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spTree>
    <p:extLst>
      <p:ext uri="{BB962C8B-B14F-4D97-AF65-F5344CB8AC3E}">
        <p14:creationId xmlns:p14="http://schemas.microsoft.com/office/powerpoint/2010/main" val="776492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anim calcmode="lin" valueType="num">
                                      <p:cBhvr>
                                        <p:cTn id="8" dur="1000" fill="hold"/>
                                        <p:tgtEl>
                                          <p:spTgt spid="164"/>
                                        </p:tgtEl>
                                        <p:attrNameLst>
                                          <p:attrName>ppt_x</p:attrName>
                                        </p:attrNameLst>
                                      </p:cBhvr>
                                      <p:tavLst>
                                        <p:tav tm="0">
                                          <p:val>
                                            <p:strVal val="#ppt_x"/>
                                          </p:val>
                                        </p:tav>
                                        <p:tav tm="100000">
                                          <p:val>
                                            <p:strVal val="#ppt_x"/>
                                          </p:val>
                                        </p:tav>
                                      </p:tavLst>
                                    </p:anim>
                                    <p:anim calcmode="lin" valueType="num">
                                      <p:cBhvr>
                                        <p:cTn id="9" dur="1000" fill="hold"/>
                                        <p:tgtEl>
                                          <p:spTgt spid="1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anim calcmode="lin" valueType="num">
                                      <p:cBhvr>
                                        <p:cTn id="13" dur="1000" fill="hold"/>
                                        <p:tgtEl>
                                          <p:spTgt spid="165"/>
                                        </p:tgtEl>
                                        <p:attrNameLst>
                                          <p:attrName>ppt_x</p:attrName>
                                        </p:attrNameLst>
                                      </p:cBhvr>
                                      <p:tavLst>
                                        <p:tav tm="0">
                                          <p:val>
                                            <p:strVal val="#ppt_x"/>
                                          </p:val>
                                        </p:tav>
                                        <p:tav tm="100000">
                                          <p:val>
                                            <p:strVal val="#ppt_x"/>
                                          </p:val>
                                        </p:tav>
                                      </p:tavLst>
                                    </p:anim>
                                    <p:anim calcmode="lin" valueType="num">
                                      <p:cBhvr>
                                        <p:cTn id="14"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33600" y="4971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47800" y="3066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47800" y="2685365"/>
            <a:ext cx="2743200" cy="3810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 SLOAN</a:t>
            </a:r>
          </a:p>
        </p:txBody>
      </p:sp>
      <p:sp>
        <p:nvSpPr>
          <p:cNvPr id="21" name="Rectangle 20"/>
          <p:cNvSpPr/>
          <p:nvPr/>
        </p:nvSpPr>
        <p:spPr>
          <a:xfrm>
            <a:off x="2133600" y="4461302"/>
            <a:ext cx="2743200" cy="5334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ENTREPRENEURSHIP &amp; INNOVATION TRACK</a:t>
            </a:r>
          </a:p>
        </p:txBody>
      </p:sp>
      <p:sp>
        <p:nvSpPr>
          <p:cNvPr id="27" name="Title 1"/>
          <p:cNvSpPr txBox="1">
            <a:spLocks/>
          </p:cNvSpPr>
          <p:nvPr/>
        </p:nvSpPr>
        <p:spPr>
          <a:xfrm>
            <a:off x="76200" y="7620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Validation Case Study – MIT</a:t>
            </a:r>
            <a:endParaRPr lang="en-US" sz="2000" b="1" dirty="0">
              <a:solidFill>
                <a:schemeClr val="tx1">
                  <a:lumMod val="65000"/>
                  <a:lumOff val="35000"/>
                </a:schemeClr>
              </a:solidFill>
            </a:endParaRPr>
          </a:p>
        </p:txBody>
      </p:sp>
      <p:sp>
        <p:nvSpPr>
          <p:cNvPr id="3" name="Rectangle 2"/>
          <p:cNvSpPr/>
          <p:nvPr/>
        </p:nvSpPr>
        <p:spPr>
          <a:xfrm>
            <a:off x="1600200" y="3047255"/>
            <a:ext cx="2514600" cy="915635"/>
          </a:xfrm>
          <a:prstGeom prst="rect">
            <a:avLst/>
          </a:prstGeom>
        </p:spPr>
        <p:txBody>
          <a:bodyPr wrap="square">
            <a:spAutoFit/>
          </a:bodyPr>
          <a:lstStyle/>
          <a:p>
            <a:pPr>
              <a:lnSpc>
                <a:spcPct val="120000"/>
              </a:lnSpc>
            </a:pPr>
            <a:r>
              <a:rPr lang="en-US" sz="1500" b="1" dirty="0" smtClean="0">
                <a:solidFill>
                  <a:schemeClr val="bg1"/>
                </a:solidFill>
              </a:rPr>
              <a:t>40% of school in 2 weeks</a:t>
            </a:r>
          </a:p>
          <a:p>
            <a:pPr>
              <a:lnSpc>
                <a:spcPct val="120000"/>
              </a:lnSpc>
            </a:pPr>
            <a:r>
              <a:rPr lang="en-US" sz="1500" b="1" dirty="0" smtClean="0">
                <a:solidFill>
                  <a:schemeClr val="bg1"/>
                </a:solidFill>
              </a:rPr>
              <a:t>45 unique qualities</a:t>
            </a:r>
          </a:p>
          <a:p>
            <a:pPr>
              <a:lnSpc>
                <a:spcPct val="120000"/>
              </a:lnSpc>
            </a:pPr>
            <a:r>
              <a:rPr lang="en-US" sz="1500" b="1" dirty="0" smtClean="0">
                <a:solidFill>
                  <a:schemeClr val="bg1"/>
                </a:solidFill>
              </a:rPr>
              <a:t>20+ “Smart Groups”</a:t>
            </a:r>
            <a:endParaRPr lang="en-US" sz="1500" b="1" dirty="0">
              <a:solidFill>
                <a:schemeClr val="bg1"/>
              </a:solidFill>
            </a:endParaRPr>
          </a:p>
        </p:txBody>
      </p:sp>
      <p:sp>
        <p:nvSpPr>
          <p:cNvPr id="30" name="TextBox 29"/>
          <p:cNvSpPr txBox="1"/>
          <p:nvPr/>
        </p:nvSpPr>
        <p:spPr>
          <a:xfrm>
            <a:off x="4267200" y="2715905"/>
            <a:ext cx="4343400" cy="1569660"/>
          </a:xfrm>
          <a:prstGeom prst="rect">
            <a:avLst/>
          </a:prstGeom>
          <a:noFill/>
        </p:spPr>
        <p:txBody>
          <a:bodyPr wrap="square" rtlCol="0">
            <a:spAutoFit/>
          </a:bodyPr>
          <a:lstStyle/>
          <a:p>
            <a:r>
              <a:rPr lang="en-US" sz="1200" dirty="0" smtClean="0">
                <a:solidFill>
                  <a:schemeClr val="tx1">
                    <a:lumMod val="85000"/>
                    <a:lumOff val="15000"/>
                  </a:schemeClr>
                </a:solidFill>
              </a:rPr>
              <a:t>In the first two weeks on Fall 2012 40% of all current MIT Sloan students joined the MIT Sloan </a:t>
            </a:r>
            <a:r>
              <a:rPr lang="en-US" sz="1200" dirty="0" err="1" smtClean="0">
                <a:solidFill>
                  <a:schemeClr val="tx1">
                    <a:lumMod val="85000"/>
                    <a:lumOff val="15000"/>
                  </a:schemeClr>
                </a:solidFill>
              </a:rPr>
              <a:t>Tree.st</a:t>
            </a:r>
            <a:r>
              <a:rPr lang="en-US" sz="1200" dirty="0">
                <a:solidFill>
                  <a:schemeClr val="tx1">
                    <a:lumMod val="85000"/>
                    <a:lumOff val="15000"/>
                  </a:schemeClr>
                </a:solidFill>
              </a:rPr>
              <a:t> </a:t>
            </a:r>
            <a:r>
              <a:rPr lang="en-US" sz="1200" dirty="0" smtClean="0">
                <a:solidFill>
                  <a:schemeClr val="tx1">
                    <a:lumMod val="85000"/>
                    <a:lumOff val="15000"/>
                  </a:schemeClr>
                </a:solidFill>
              </a:rPr>
              <a:t>community. Each was characterize with 45 unique qualities. The MIT Sloan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became the one and only place where MIT Sloan students could easily discover others. For example: all the female, gluten-free, ex-consultants living in Central Square connected with one another. Tool created enough attention to create a news article in school newsletter</a:t>
            </a:r>
            <a:endParaRPr lang="en-US" sz="1200" dirty="0">
              <a:solidFill>
                <a:schemeClr val="tx1">
                  <a:lumMod val="85000"/>
                  <a:lumOff val="15000"/>
                </a:schemeClr>
              </a:solidFill>
            </a:endParaRPr>
          </a:p>
        </p:txBody>
      </p:sp>
      <p:sp>
        <p:nvSpPr>
          <p:cNvPr id="31" name="Rectangle 30"/>
          <p:cNvSpPr/>
          <p:nvPr/>
        </p:nvSpPr>
        <p:spPr>
          <a:xfrm>
            <a:off x="2286000" y="4971365"/>
            <a:ext cx="2514600" cy="1469633"/>
          </a:xfrm>
          <a:prstGeom prst="rect">
            <a:avLst/>
          </a:prstGeom>
        </p:spPr>
        <p:txBody>
          <a:bodyPr wrap="square">
            <a:spAutoFit/>
          </a:bodyPr>
          <a:lstStyle/>
          <a:p>
            <a:pPr>
              <a:lnSpc>
                <a:spcPct val="120000"/>
              </a:lnSpc>
            </a:pPr>
            <a:r>
              <a:rPr lang="en-US" sz="1500" b="1" dirty="0" smtClean="0">
                <a:solidFill>
                  <a:schemeClr val="bg1"/>
                </a:solidFill>
              </a:rPr>
              <a:t>58 unique qualities</a:t>
            </a:r>
          </a:p>
          <a:p>
            <a:pPr>
              <a:lnSpc>
                <a:spcPct val="120000"/>
              </a:lnSpc>
            </a:pPr>
            <a:r>
              <a:rPr lang="en-US" sz="1500" b="1" dirty="0" smtClean="0">
                <a:solidFill>
                  <a:schemeClr val="bg1"/>
                </a:solidFill>
              </a:rPr>
              <a:t>Grouped by industry</a:t>
            </a:r>
          </a:p>
          <a:p>
            <a:pPr>
              <a:lnSpc>
                <a:spcPct val="120000"/>
              </a:lnSpc>
            </a:pPr>
            <a:r>
              <a:rPr lang="en-US" sz="1500" b="1" dirty="0" smtClean="0">
                <a:solidFill>
                  <a:schemeClr val="bg1"/>
                </a:solidFill>
              </a:rPr>
              <a:t>Contacted by Peter Thiel’s Foundation</a:t>
            </a:r>
          </a:p>
          <a:p>
            <a:pPr>
              <a:lnSpc>
                <a:spcPct val="120000"/>
              </a:lnSpc>
            </a:pPr>
            <a:endParaRPr lang="en-US" sz="1500" b="1" dirty="0" smtClean="0">
              <a:solidFill>
                <a:schemeClr val="bg1"/>
              </a:solidFill>
            </a:endParaRPr>
          </a:p>
        </p:txBody>
      </p:sp>
      <p:sp>
        <p:nvSpPr>
          <p:cNvPr id="34" name="Rectangle 33"/>
          <p:cNvSpPr/>
          <p:nvPr/>
        </p:nvSpPr>
        <p:spPr>
          <a:xfrm>
            <a:off x="685800" y="1085165"/>
            <a:ext cx="2743200" cy="3048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a:t>
            </a:r>
          </a:p>
        </p:txBody>
      </p:sp>
      <p:sp>
        <p:nvSpPr>
          <p:cNvPr id="36" name="Rectangle 35"/>
          <p:cNvSpPr/>
          <p:nvPr/>
        </p:nvSpPr>
        <p:spPr>
          <a:xfrm>
            <a:off x="685800" y="13899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1371600"/>
            <a:ext cx="2514600" cy="915635"/>
          </a:xfrm>
          <a:prstGeom prst="rect">
            <a:avLst/>
          </a:prstGeom>
        </p:spPr>
        <p:txBody>
          <a:bodyPr wrap="square">
            <a:spAutoFit/>
          </a:bodyPr>
          <a:lstStyle/>
          <a:p>
            <a:pPr>
              <a:lnSpc>
                <a:spcPct val="120000"/>
              </a:lnSpc>
            </a:pPr>
            <a:r>
              <a:rPr lang="en-US" sz="1500" b="1" dirty="0" smtClean="0">
                <a:solidFill>
                  <a:schemeClr val="bg1"/>
                </a:solidFill>
              </a:rPr>
              <a:t>10% of MIT graduates</a:t>
            </a:r>
          </a:p>
          <a:p>
            <a:pPr>
              <a:lnSpc>
                <a:spcPct val="120000"/>
              </a:lnSpc>
            </a:pPr>
            <a:r>
              <a:rPr lang="en-US" sz="1500" b="1" dirty="0" smtClean="0">
                <a:solidFill>
                  <a:schemeClr val="bg1"/>
                </a:solidFill>
              </a:rPr>
              <a:t>Inter-departmental comm.</a:t>
            </a:r>
          </a:p>
          <a:p>
            <a:pPr>
              <a:lnSpc>
                <a:spcPct val="120000"/>
              </a:lnSpc>
            </a:pPr>
            <a:r>
              <a:rPr lang="en-US" sz="1500" b="1" dirty="0" smtClean="0">
                <a:solidFill>
                  <a:schemeClr val="bg1"/>
                </a:solidFill>
              </a:rPr>
              <a:t>Improved student life</a:t>
            </a:r>
          </a:p>
        </p:txBody>
      </p:sp>
      <p:sp>
        <p:nvSpPr>
          <p:cNvPr id="39" name="TextBox 38"/>
          <p:cNvSpPr txBox="1"/>
          <p:nvPr/>
        </p:nvSpPr>
        <p:spPr>
          <a:xfrm>
            <a:off x="381000" y="591235"/>
            <a:ext cx="8534400" cy="323165"/>
          </a:xfrm>
          <a:prstGeom prst="rect">
            <a:avLst/>
          </a:prstGeom>
          <a:noFill/>
          <a:effectLst/>
        </p:spPr>
        <p:txBody>
          <a:bodyPr wrap="square" rtlCol="0">
            <a:spAutoFit/>
          </a:bodyPr>
          <a:lstStyle/>
          <a:p>
            <a:pPr algn="ctr"/>
            <a:r>
              <a:rPr lang="en-US" sz="1500" dirty="0" smtClean="0">
                <a:solidFill>
                  <a:srgbClr val="262626"/>
                </a:solidFill>
              </a:rPr>
              <a:t>We validated </a:t>
            </a:r>
            <a:r>
              <a:rPr lang="en-US" sz="1500" dirty="0" err="1" smtClean="0">
                <a:solidFill>
                  <a:srgbClr val="008000"/>
                </a:solidFill>
              </a:rPr>
              <a:t>Tree.st</a:t>
            </a:r>
            <a:r>
              <a:rPr lang="en-US" sz="1500" dirty="0" smtClean="0">
                <a:solidFill>
                  <a:schemeClr val="tx1">
                    <a:lumMod val="85000"/>
                    <a:lumOff val="15000"/>
                  </a:schemeClr>
                </a:solidFill>
              </a:rPr>
              <a:t> at MIT with 700+ students by creating three nested communities</a:t>
            </a:r>
            <a:endParaRPr lang="en-US" sz="1500" dirty="0">
              <a:solidFill>
                <a:schemeClr val="tx1">
                  <a:lumMod val="85000"/>
                  <a:lumOff val="15000"/>
                </a:schemeClr>
              </a:solidFill>
            </a:endParaRPr>
          </a:p>
        </p:txBody>
      </p:sp>
      <p:sp>
        <p:nvSpPr>
          <p:cNvPr id="40" name="TextBox 39"/>
          <p:cNvSpPr txBox="1"/>
          <p:nvPr/>
        </p:nvSpPr>
        <p:spPr>
          <a:xfrm>
            <a:off x="4953000" y="4403973"/>
            <a:ext cx="3962400" cy="1938992"/>
          </a:xfrm>
          <a:prstGeom prst="rect">
            <a:avLst/>
          </a:prstGeom>
          <a:noFill/>
        </p:spPr>
        <p:txBody>
          <a:bodyPr wrap="square" rtlCol="0">
            <a:spAutoFit/>
          </a:bodyPr>
          <a:lstStyle/>
          <a:p>
            <a:r>
              <a:rPr lang="en-US" sz="1200" dirty="0" smtClean="0">
                <a:solidFill>
                  <a:schemeClr val="tx1">
                    <a:lumMod val="85000"/>
                    <a:lumOff val="15000"/>
                  </a:schemeClr>
                </a:solidFill>
              </a:rPr>
              <a:t>Prof. Edward Roberts saw value in the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create diverse entrepreneurial teams for the Entrepreneurship Track. MIT Sloan Entrepreneurs grouped themselves before school started by industry, geographical region, and goals of interest. This allowed the innovators to begin communicating with one another before classes began</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Soon we were contacted by Peter Thiel’s (founder PayPal) Foundation to setup a similar community for their mentor mentee network</a:t>
            </a:r>
            <a:endParaRPr lang="en-US" sz="1200" dirty="0">
              <a:solidFill>
                <a:schemeClr val="tx1">
                  <a:lumMod val="85000"/>
                  <a:lumOff val="15000"/>
                </a:schemeClr>
              </a:solidFill>
            </a:endParaRPr>
          </a:p>
        </p:txBody>
      </p:sp>
      <p:sp>
        <p:nvSpPr>
          <p:cNvPr id="41" name="TextBox 40"/>
          <p:cNvSpPr txBox="1"/>
          <p:nvPr/>
        </p:nvSpPr>
        <p:spPr>
          <a:xfrm>
            <a:off x="3657600" y="1085165"/>
            <a:ext cx="4343400" cy="1508105"/>
          </a:xfrm>
          <a:prstGeom prst="rect">
            <a:avLst/>
          </a:prstGeom>
          <a:noFill/>
        </p:spPr>
        <p:txBody>
          <a:bodyPr wrap="square" rtlCol="0">
            <a:spAutoFit/>
          </a:bodyPr>
          <a:lstStyle/>
          <a:p>
            <a:r>
              <a:rPr lang="en-US" sz="1200" dirty="0" smtClean="0">
                <a:solidFill>
                  <a:schemeClr val="tx1">
                    <a:lumMod val="85000"/>
                    <a:lumOff val="15000"/>
                  </a:schemeClr>
                </a:solidFill>
              </a:rPr>
              <a:t>Currently 10% of MIT graduates use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find each one another based on a number of unique qualities never before gathered – including “shoe size”</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Potential inter-departmental collaborations led to a meeting with Dean of Graduate Students and the Dean of Student Life to potentially institutionalize the MIT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in the coming years</a:t>
            </a:r>
            <a:endParaRPr lang="en-US" sz="1200" dirty="0">
              <a:solidFill>
                <a:schemeClr val="tx1">
                  <a:lumMod val="85000"/>
                  <a:lumOff val="15000"/>
                </a:schemeClr>
              </a:solidFill>
            </a:endParaRPr>
          </a:p>
        </p:txBody>
      </p:sp>
      <p:sp>
        <p:nvSpPr>
          <p:cNvPr id="43" name="TextBox 4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404804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3023</TotalTime>
  <Words>2556</Words>
  <Application>Microsoft Macintosh PowerPoint</Application>
  <PresentationFormat>On-screen Show (4:3)</PresentationFormat>
  <Paragraphs>250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Tree.st / How Tree.st Works</vt:lpstr>
      <vt:lpstr>Tree.st / Competitive Edge – Professional Networks</vt:lpstr>
      <vt:lpstr>Tree.st / Competitive Edge – Consumer Communities</vt:lpstr>
      <vt:lpstr>PowerPoint Presentation</vt:lpstr>
      <vt:lpstr>PowerPoint Presentation</vt:lpstr>
      <vt:lpstr>Tree.st / Team</vt:lpstr>
      <vt:lpstr>PowerPoint Presentation</vt:lpstr>
      <vt:lpstr>Tree.st / Appendix A – Data Gathering</vt:lpstr>
      <vt:lpstr>Tree.st / Appendix B – People Finder</vt:lpstr>
      <vt:lpstr>Tree.st / Appendix C – Smart Groups</vt:lpstr>
      <vt:lpstr>Tree.st / Appendix D – Shared Feed</vt:lpstr>
      <vt:lpstr>Tree.st / Appendix E - Financials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Tree.st</dc:title>
  <dc:creator>Omid</dc:creator>
  <cp:lastModifiedBy>Omid Sadeghpour</cp:lastModifiedBy>
  <cp:revision>407</cp:revision>
  <cp:lastPrinted>2012-11-18T03:59:53Z</cp:lastPrinted>
  <dcterms:created xsi:type="dcterms:W3CDTF">2006-08-16T00:00:00Z</dcterms:created>
  <dcterms:modified xsi:type="dcterms:W3CDTF">2012-11-30T04:47:59Z</dcterms:modified>
</cp:coreProperties>
</file>